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8"/>
  </p:notesMasterIdLst>
  <p:sldIdLst>
    <p:sldId id="256" r:id="rId2"/>
    <p:sldId id="263" r:id="rId3"/>
    <p:sldId id="395" r:id="rId4"/>
    <p:sldId id="433" r:id="rId5"/>
    <p:sldId id="461" r:id="rId6"/>
    <p:sldId id="442" r:id="rId7"/>
    <p:sldId id="444" r:id="rId8"/>
    <p:sldId id="451" r:id="rId9"/>
    <p:sldId id="480" r:id="rId10"/>
    <p:sldId id="481" r:id="rId11"/>
    <p:sldId id="495" r:id="rId12"/>
    <p:sldId id="496" r:id="rId13"/>
    <p:sldId id="364" r:id="rId14"/>
    <p:sldId id="465" r:id="rId15"/>
    <p:sldId id="503" r:id="rId16"/>
    <p:sldId id="459" r:id="rId17"/>
    <p:sldId id="504" r:id="rId18"/>
    <p:sldId id="505" r:id="rId19"/>
    <p:sldId id="506" r:id="rId20"/>
    <p:sldId id="507" r:id="rId21"/>
    <p:sldId id="508" r:id="rId22"/>
    <p:sldId id="509" r:id="rId23"/>
    <p:sldId id="510" r:id="rId24"/>
    <p:sldId id="512" r:id="rId25"/>
    <p:sldId id="513" r:id="rId26"/>
    <p:sldId id="514" r:id="rId27"/>
    <p:sldId id="515" r:id="rId28"/>
    <p:sldId id="516" r:id="rId29"/>
    <p:sldId id="517" r:id="rId30"/>
    <p:sldId id="518" r:id="rId31"/>
    <p:sldId id="519" r:id="rId32"/>
    <p:sldId id="456" r:id="rId33"/>
    <p:sldId id="521" r:id="rId34"/>
    <p:sldId id="522" r:id="rId35"/>
    <p:sldId id="523" r:id="rId36"/>
    <p:sldId id="524" r:id="rId37"/>
    <p:sldId id="525" r:id="rId38"/>
    <p:sldId id="526" r:id="rId39"/>
    <p:sldId id="527" r:id="rId40"/>
    <p:sldId id="446" r:id="rId41"/>
    <p:sldId id="447" r:id="rId42"/>
    <p:sldId id="528" r:id="rId43"/>
    <p:sldId id="530" r:id="rId44"/>
    <p:sldId id="531" r:id="rId45"/>
    <p:sldId id="532" r:id="rId46"/>
    <p:sldId id="533" r:id="rId47"/>
    <p:sldId id="534" r:id="rId48"/>
    <p:sldId id="535" r:id="rId49"/>
    <p:sldId id="536" r:id="rId50"/>
    <p:sldId id="520" r:id="rId51"/>
    <p:sldId id="537" r:id="rId52"/>
    <p:sldId id="538" r:id="rId53"/>
    <p:sldId id="539" r:id="rId54"/>
    <p:sldId id="540" r:id="rId55"/>
    <p:sldId id="541" r:id="rId56"/>
    <p:sldId id="542" r:id="rId57"/>
    <p:sldId id="543" r:id="rId58"/>
    <p:sldId id="544" r:id="rId59"/>
    <p:sldId id="545" r:id="rId60"/>
    <p:sldId id="546" r:id="rId61"/>
    <p:sldId id="547" r:id="rId62"/>
    <p:sldId id="548" r:id="rId63"/>
    <p:sldId id="549" r:id="rId64"/>
    <p:sldId id="550" r:id="rId65"/>
    <p:sldId id="551" r:id="rId66"/>
    <p:sldId id="552" r:id="rId67"/>
    <p:sldId id="553" r:id="rId68"/>
    <p:sldId id="554" r:id="rId69"/>
    <p:sldId id="555" r:id="rId70"/>
    <p:sldId id="556" r:id="rId71"/>
    <p:sldId id="557" r:id="rId72"/>
    <p:sldId id="558" r:id="rId73"/>
    <p:sldId id="559" r:id="rId74"/>
    <p:sldId id="560" r:id="rId75"/>
    <p:sldId id="561" r:id="rId76"/>
    <p:sldId id="562"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43"/>
    <p:restoredTop sz="83419"/>
  </p:normalViewPr>
  <p:slideViewPr>
    <p:cSldViewPr snapToGrid="0">
      <p:cViewPr>
        <p:scale>
          <a:sx n="120" d="100"/>
          <a:sy n="120" d="100"/>
        </p:scale>
        <p:origin x="2728"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27/3/24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967106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29321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19355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862765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390804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09127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19207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todo lo que tiene varianza nos indica que cuando más ruido tenga los datos, el error será más grande. Esta fórmula deja esto más explicito que el de mínimo cuadrados.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467914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095412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85399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d+1 Son la quita de grado de libertad, que son los coeficientes de la regresión</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20874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343725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372312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057070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265151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711574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659343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280165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83525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517606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2420416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Siempre calcular con las métricas de set de entrenamiento y luego aplicar al set de evaluación. Sino estamos haciendo trampa</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359280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744397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288240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997753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53183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656794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693137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Un problema de este </a:t>
            </a:r>
            <a:r>
              <a:rPr lang="es-ES" sz="6000" dirty="0" err="1"/>
              <a:t>encoding</a:t>
            </a:r>
            <a:r>
              <a:rPr lang="es-ES" sz="6000" dirty="0"/>
              <a:t>, es que si tenemos mucha cardinalidad nos puede dar demasiadas columnas.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327297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424619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8074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3033180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574938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4261835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tenemos muchas variables probar todas las combinaciones puede llevar una eternidad. Por eso </a:t>
            </a:r>
            <a:r>
              <a:rPr lang="es-ES" sz="6000" dirty="0" err="1"/>
              <a:t>usaomos</a:t>
            </a:r>
            <a:r>
              <a:rPr lang="es-ES" sz="6000" dirty="0"/>
              <a:t> estos métodos.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05177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271975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42841234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Radj</a:t>
            </a:r>
            <a:r>
              <a:rPr lang="es-ES" sz="6000" dirty="0"/>
              <a:t> nos habla un poco de varianza y sesgo. Cuando mas cantidad de datos de observación tengamos, mas cantidad de coeficientes podemos tener, de tal forma de reducir el sobreajuste.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4062023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4144907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45288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85899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3653974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377490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38936754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4196275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22546396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4171768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4084500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14041480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173393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30373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707107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36680586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38198887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291006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57195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8751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3/27/24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3/27/24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3/27/24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3/27/24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3/27/24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3/27/24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3/27/24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3/27/24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3/27/24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3/27/24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3/27/24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3/27/24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Regresión Lineal</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sz="1600" dirty="0"/>
              <a:t>Entonces, es importante para saber si el clasificador binario es bueno o malo, entender cómo se puede equivocar. </a:t>
            </a:r>
          </a:p>
          <a:p>
            <a:pPr marL="0" indent="0">
              <a:buNone/>
            </a:pPr>
            <a:r>
              <a:rPr lang="es-ES_tradnl" sz="1600" dirty="0"/>
              <a:t>Supongamos que, si el clasificador dice que es SPAM, entonces la salida es positiva, y si no es negativo, con eso podemos tener los siguientes casos en comparación con el verdadero valor</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sz="2400" dirty="0"/>
          </a:p>
          <a:p>
            <a:pPr marL="0" indent="0">
              <a:buNone/>
            </a:pPr>
            <a:endParaRPr lang="es-ES_tradnl" sz="2400" dirty="0"/>
          </a:p>
          <a:p>
            <a:pPr marL="0" indent="0">
              <a:buNone/>
            </a:pPr>
            <a:endParaRPr lang="es-ES_tradnl" sz="2400" dirty="0"/>
          </a:p>
        </p:txBody>
      </p:sp>
      <p:sp>
        <p:nvSpPr>
          <p:cNvPr id="3" name="Rectangle 2">
            <a:extLst>
              <a:ext uri="{FF2B5EF4-FFF2-40B4-BE49-F238E27FC236}">
                <a16:creationId xmlns:a16="http://schemas.microsoft.com/office/drawing/2014/main" id="{40AFDA64-6C30-0259-8AF7-CDE9D4AE9504}"/>
              </a:ext>
            </a:extLst>
          </p:cNvPr>
          <p:cNvSpPr/>
          <p:nvPr/>
        </p:nvSpPr>
        <p:spPr>
          <a:xfrm>
            <a:off x="4639406"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32683"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4639406"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32683"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2669571" y="4455674"/>
            <a:ext cx="2082621" cy="338554"/>
          </a:xfrm>
          <a:prstGeom prst="rect">
            <a:avLst/>
          </a:prstGeom>
          <a:noFill/>
        </p:spPr>
        <p:txBody>
          <a:bodyPr wrap="none" rtlCol="0">
            <a:spAutoFit/>
          </a:bodyPr>
          <a:lstStyle/>
          <a:p>
            <a:pPr algn="ctr"/>
            <a:r>
              <a:rPr lang="es-ES_tradnl" sz="1600"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749295" y="2996236"/>
            <a:ext cx="1566776" cy="338554"/>
          </a:xfrm>
          <a:prstGeom prst="rect">
            <a:avLst/>
          </a:prstGeom>
          <a:noFill/>
        </p:spPr>
        <p:txBody>
          <a:bodyPr wrap="none" rtlCol="0">
            <a:spAutoFit/>
          </a:bodyPr>
          <a:lstStyle/>
          <a:p>
            <a:pPr algn="ctr"/>
            <a:r>
              <a:rPr lang="es-ES_tradnl" sz="1600"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541" y="4017069"/>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8046" y="3361408"/>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2297" y="333126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411" y="4972485"/>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4066682" y="5800642"/>
            <a:ext cx="4562724" cy="369332"/>
          </a:xfrm>
          <a:prstGeom prst="rect">
            <a:avLst/>
          </a:prstGeom>
          <a:noFill/>
        </p:spPr>
        <p:txBody>
          <a:bodyPr wrap="none" rtlCol="0">
            <a:spAutoFit/>
          </a:bodyPr>
          <a:lstStyle/>
          <a:p>
            <a:r>
              <a:rPr lang="es-ES_tradnl" dirty="0"/>
              <a:t>Esta estructura se llama </a:t>
            </a:r>
            <a:r>
              <a:rPr lang="es-ES_tradnl"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a:t>
            </a:r>
            <a:r>
              <a:rPr lang="es-ES_tradnl" sz="2400" dirty="0"/>
              <a:t>Es aquellas observaciones que clasificamos como 1 y que realmente eran 1.</a:t>
            </a:r>
          </a:p>
          <a:p>
            <a:r>
              <a:rPr lang="es-ES_tradnl" sz="2400" b="1" dirty="0">
                <a:solidFill>
                  <a:schemeClr val="accent2">
                    <a:lumMod val="75000"/>
                  </a:schemeClr>
                </a:solidFill>
              </a:rPr>
              <a:t>Verdadero negativo: </a:t>
            </a:r>
            <a:r>
              <a:rPr lang="es-ES_tradnl" sz="2400" dirty="0"/>
              <a:t>Es aquellas observaciones que clasificamos como 0 y que realmente eran 0.</a:t>
            </a:r>
          </a:p>
          <a:p>
            <a:r>
              <a:rPr lang="es-ES_tradnl" sz="2400" b="1" dirty="0">
                <a:solidFill>
                  <a:schemeClr val="accent6">
                    <a:lumMod val="75000"/>
                  </a:schemeClr>
                </a:solidFill>
              </a:rPr>
              <a:t>Falso positivo: </a:t>
            </a:r>
            <a:r>
              <a:rPr lang="es-ES_tradnl" sz="2400" dirty="0"/>
              <a:t>Es aquellas observaciones que clasificamos como 1 y que realmente eran 0. Este tipo de error se llaman de tipo I.</a:t>
            </a:r>
          </a:p>
          <a:p>
            <a:r>
              <a:rPr lang="es-ES_tradnl" sz="2400" b="1" dirty="0">
                <a:solidFill>
                  <a:schemeClr val="accent4">
                    <a:lumMod val="75000"/>
                  </a:schemeClr>
                </a:solidFill>
              </a:rPr>
              <a:t>Falso negativo: </a:t>
            </a:r>
            <a:r>
              <a:rPr lang="es-ES_tradnl" sz="2400" dirty="0"/>
              <a:t>Es aquellas observaciones que clasificamos como 0 y que realmente eran 1. Este tipo de error se llaman de tipo II.</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a:bodyPr>
          <a:lstStyle/>
          <a:p>
            <a:pPr marL="0" indent="0">
              <a:buNone/>
            </a:pPr>
            <a:r>
              <a:rPr lang="es-ES" sz="2400" dirty="0"/>
              <a:t>Si tenemos un problema donde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se llama un </a:t>
            </a:r>
            <a:r>
              <a:rPr lang="es-ES" sz="2400" b="1" dirty="0">
                <a:solidFill>
                  <a:schemeClr val="accent6">
                    <a:lumMod val="60000"/>
                    <a:lumOff val="40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Lineal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más simple es el que involucra una combinación lineal de las variables de entradas:</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oMath>
                  </m:oMathPara>
                </a14:m>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450B10C7-DD6F-3E44-9982-11818F24525F}"/>
              </a:ext>
            </a:extLst>
          </p:cNvPr>
          <p:cNvSpPr/>
          <p:nvPr/>
        </p:nvSpPr>
        <p:spPr>
          <a:xfrm>
            <a:off x="3666566" y="3631347"/>
            <a:ext cx="7924800" cy="3406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a:t>
            </a:r>
            <a:r>
              <a:rPr lang="es-ES_tradnl" sz="1600" i="1" dirty="0" err="1"/>
              <a:t>features</a:t>
            </a:r>
            <a:r>
              <a:rPr lang="es-ES_tradnl" sz="1600" dirty="0"/>
              <a:t> de nuestras observaciones. Son todas variables numéricas </a:t>
            </a:r>
          </a:p>
        </p:txBody>
      </p:sp>
      <p:sp>
        <p:nvSpPr>
          <p:cNvPr id="7" name="Rectangle 6">
            <a:extLst>
              <a:ext uri="{FF2B5EF4-FFF2-40B4-BE49-F238E27FC236}">
                <a16:creationId xmlns:a16="http://schemas.microsoft.com/office/drawing/2014/main" id="{5CF98275-825E-5C96-0201-7D756B8D5E54}"/>
              </a:ext>
            </a:extLst>
          </p:cNvPr>
          <p:cNvSpPr/>
          <p:nvPr/>
        </p:nvSpPr>
        <p:spPr>
          <a:xfrm>
            <a:off x="3666566" y="4302568"/>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coeficientes del modelo. Son números reales. Cuanto más cerca de cero,</a:t>
            </a:r>
            <a:br>
              <a:rPr lang="es-ES_tradnl" sz="1600" dirty="0"/>
            </a:br>
            <a:r>
              <a:rPr lang="es-ES_tradnl" sz="1600" dirty="0"/>
              <a:t>la variable dependiente depende menos del </a:t>
            </a:r>
            <a:r>
              <a:rPr lang="es-ES_tradnl" sz="1600" i="1" dirty="0" err="1"/>
              <a:t>feature</a:t>
            </a:r>
            <a:r>
              <a:rPr lang="es-ES_tradnl" sz="1600" dirty="0"/>
              <a:t> que multiplica.</a:t>
            </a:r>
          </a:p>
        </p:txBody>
      </p:sp>
      <p:sp>
        <p:nvSpPr>
          <p:cNvPr id="8" name="Rectangle 7">
            <a:extLst>
              <a:ext uri="{FF2B5EF4-FFF2-40B4-BE49-F238E27FC236}">
                <a16:creationId xmlns:a16="http://schemas.microsoft.com/office/drawing/2014/main" id="{3FAB2440-40F9-CA18-E8F8-7621B1D89A56}"/>
              </a:ext>
            </a:extLst>
          </p:cNvPr>
          <p:cNvSpPr/>
          <p:nvPr/>
        </p:nvSpPr>
        <p:spPr>
          <a:xfrm>
            <a:off x="3666566" y="5231322"/>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Es la predicción del modelo. Es con quien comparamos con el </a:t>
            </a:r>
            <a:r>
              <a:rPr lang="es-ES_tradnl" sz="1600" i="1" dirty="0" err="1"/>
              <a:t>Label</a:t>
            </a:r>
            <a:r>
              <a:rPr lang="es-ES_tradnl" sz="1600" dirty="0"/>
              <a:t> de la observación</a:t>
            </a:r>
          </a:p>
        </p:txBody>
      </p:sp>
    </p:spTree>
    <p:extLst>
      <p:ext uri="{BB962C8B-B14F-4D97-AF65-F5344CB8AC3E}">
        <p14:creationId xmlns:p14="http://schemas.microsoft.com/office/powerpoint/2010/main" val="180051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Vamos al caso más sencillo, la regresión lineal de una sola variable independiente:</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m:oMathPara>
                </a14:m>
                <a:endParaRPr lang="es-ES" sz="2400" dirty="0">
                  <a:solidFill>
                    <a:schemeClr val="bg1"/>
                  </a:solidFill>
                </a:endParaRP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9" name="circle9939.png" descr="circle9939.png">
            <a:extLst>
              <a:ext uri="{FF2B5EF4-FFF2-40B4-BE49-F238E27FC236}">
                <a16:creationId xmlns:a16="http://schemas.microsoft.com/office/drawing/2014/main" id="{E3E83133-4521-54AA-6099-375EB8FF2B4B}"/>
              </a:ext>
            </a:extLst>
          </p:cNvPr>
          <p:cNvPicPr>
            <a:picLocks noChangeAspect="1"/>
          </p:cNvPicPr>
          <p:nvPr/>
        </p:nvPicPr>
        <p:blipFill>
          <a:blip r:embed="rId4"/>
          <a:stretch>
            <a:fillRect/>
          </a:stretch>
        </p:blipFill>
        <p:spPr>
          <a:xfrm>
            <a:off x="4180685" y="3304179"/>
            <a:ext cx="3731163" cy="2631725"/>
          </a:xfrm>
          <a:prstGeom prst="rect">
            <a:avLst/>
          </a:prstGeom>
          <a:ln w="12700">
            <a:miter lim="400000"/>
          </a:ln>
        </p:spPr>
      </p:pic>
      <p:sp>
        <p:nvSpPr>
          <p:cNvPr id="10" name="TextBox 9">
            <a:extLst>
              <a:ext uri="{FF2B5EF4-FFF2-40B4-BE49-F238E27FC236}">
                <a16:creationId xmlns:a16="http://schemas.microsoft.com/office/drawing/2014/main" id="{36A79E72-5038-0EA7-467B-2C8D90BD57E5}"/>
              </a:ext>
            </a:extLst>
          </p:cNvPr>
          <p:cNvSpPr txBox="1"/>
          <p:nvPr/>
        </p:nvSpPr>
        <p:spPr>
          <a:xfrm>
            <a:off x="7547674" y="4768312"/>
            <a:ext cx="592792" cy="307777"/>
          </a:xfrm>
          <a:prstGeom prst="rect">
            <a:avLst/>
          </a:prstGeom>
          <a:solidFill>
            <a:schemeClr val="bg1"/>
          </a:solidFill>
        </p:spPr>
        <p:txBody>
          <a:bodyPr wrap="square" lIns="36000" rtlCol="0">
            <a:spAutoFit/>
          </a:bodyPr>
          <a:lstStyle/>
          <a:p>
            <a:r>
              <a:rPr lang="es-ES_tradnl" sz="1400" dirty="0">
                <a:solidFill>
                  <a:srgbClr val="FF00FF"/>
                </a:solidFill>
              </a:rPr>
              <a:t>(w</a:t>
            </a:r>
            <a:r>
              <a:rPr lang="es-ES_tradnl" sz="1400" baseline="-25000" dirty="0">
                <a:solidFill>
                  <a:srgbClr val="FF00FF"/>
                </a:solidFill>
              </a:rPr>
              <a:t>0</a:t>
            </a:r>
            <a:r>
              <a:rPr lang="es-ES_tradnl" sz="1400" dirty="0">
                <a:solidFill>
                  <a:srgbClr val="FF00FF"/>
                </a:solidFill>
              </a:rPr>
              <a:t>)</a:t>
            </a:r>
          </a:p>
        </p:txBody>
      </p:sp>
      <p:sp>
        <p:nvSpPr>
          <p:cNvPr id="11" name="TextBox 10">
            <a:extLst>
              <a:ext uri="{FF2B5EF4-FFF2-40B4-BE49-F238E27FC236}">
                <a16:creationId xmlns:a16="http://schemas.microsoft.com/office/drawing/2014/main" id="{6A9F5D74-1335-1565-71FD-662A658A3539}"/>
              </a:ext>
            </a:extLst>
          </p:cNvPr>
          <p:cNvSpPr txBox="1"/>
          <p:nvPr/>
        </p:nvSpPr>
        <p:spPr>
          <a:xfrm>
            <a:off x="7136969" y="5132423"/>
            <a:ext cx="592792" cy="307777"/>
          </a:xfrm>
          <a:prstGeom prst="rect">
            <a:avLst/>
          </a:prstGeom>
          <a:solidFill>
            <a:schemeClr val="bg1"/>
          </a:solidFill>
        </p:spPr>
        <p:txBody>
          <a:bodyPr wrap="square" lIns="36000" rtlCol="0">
            <a:spAutoFit/>
          </a:bodyPr>
          <a:lstStyle/>
          <a:p>
            <a:r>
              <a:rPr lang="es-ES_tradnl" sz="1400" dirty="0">
                <a:solidFill>
                  <a:srgbClr val="FF00FF"/>
                </a:solidFill>
              </a:rPr>
              <a:t>(b)</a:t>
            </a:r>
          </a:p>
        </p:txBody>
      </p:sp>
      <p:sp>
        <p:nvSpPr>
          <p:cNvPr id="12" name="TextBox 11">
            <a:extLst>
              <a:ext uri="{FF2B5EF4-FFF2-40B4-BE49-F238E27FC236}">
                <a16:creationId xmlns:a16="http://schemas.microsoft.com/office/drawing/2014/main" id="{53C0D6BF-4D43-0FEA-FCF3-4F34B8E76654}"/>
              </a:ext>
            </a:extLst>
          </p:cNvPr>
          <p:cNvSpPr txBox="1"/>
          <p:nvPr/>
        </p:nvSpPr>
        <p:spPr>
          <a:xfrm>
            <a:off x="7319056" y="5658905"/>
            <a:ext cx="592792" cy="276999"/>
          </a:xfrm>
          <a:prstGeom prst="rect">
            <a:avLst/>
          </a:prstGeom>
          <a:solidFill>
            <a:schemeClr val="bg1"/>
          </a:solidFill>
        </p:spPr>
        <p:txBody>
          <a:bodyPr wrap="square" lIns="0" tIns="0" rIns="0" bIns="0" rtlCol="0">
            <a:spAutoFit/>
          </a:bodyPr>
          <a:lstStyle/>
          <a:p>
            <a:r>
              <a:rPr lang="es-ES_tradnl" dirty="0"/>
              <a:t>(x</a:t>
            </a:r>
            <a:r>
              <a:rPr lang="es-ES_tradnl" baseline="-25000" dirty="0"/>
              <a:t>0</a:t>
            </a:r>
            <a:r>
              <a:rPr lang="es-ES_tradnl" dirty="0"/>
              <a:t>)</a:t>
            </a:r>
          </a:p>
        </p:txBody>
      </p:sp>
    </p:spTree>
    <p:extLst>
      <p:ext uri="{BB962C8B-B14F-4D97-AF65-F5344CB8AC3E}">
        <p14:creationId xmlns:p14="http://schemas.microsoft.com/office/powerpoint/2010/main" val="49591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¿Ahora cuál recta?</a:t>
            </a:r>
          </a:p>
        </p:txBody>
      </p:sp>
      <p:pic>
        <p:nvPicPr>
          <p:cNvPr id="3" name="circle99392.png" descr="circle99392.png">
            <a:extLst>
              <a:ext uri="{FF2B5EF4-FFF2-40B4-BE49-F238E27FC236}">
                <a16:creationId xmlns:a16="http://schemas.microsoft.com/office/drawing/2014/main" id="{BCD866FC-B3E0-DEF3-B904-D8588A92499F}"/>
              </a:ext>
            </a:extLst>
          </p:cNvPr>
          <p:cNvPicPr>
            <a:picLocks noChangeAspect="1"/>
          </p:cNvPicPr>
          <p:nvPr/>
        </p:nvPicPr>
        <p:blipFill>
          <a:blip r:embed="rId3"/>
          <a:stretch>
            <a:fillRect/>
          </a:stretch>
        </p:blipFill>
        <p:spPr>
          <a:xfrm>
            <a:off x="3860497" y="2691824"/>
            <a:ext cx="4471005" cy="3237389"/>
          </a:xfrm>
          <a:prstGeom prst="rect">
            <a:avLst/>
          </a:prstGeom>
          <a:ln w="12700">
            <a:miter lim="400000"/>
          </a:ln>
        </p:spPr>
      </p:pic>
      <p:sp>
        <p:nvSpPr>
          <p:cNvPr id="7" name="TextBox 6">
            <a:extLst>
              <a:ext uri="{FF2B5EF4-FFF2-40B4-BE49-F238E27FC236}">
                <a16:creationId xmlns:a16="http://schemas.microsoft.com/office/drawing/2014/main" id="{AD77D2FB-3104-BED5-87D0-A32EBEE137B7}"/>
              </a:ext>
            </a:extLst>
          </p:cNvPr>
          <p:cNvSpPr txBox="1"/>
          <p:nvPr/>
        </p:nvSpPr>
        <p:spPr>
          <a:xfrm>
            <a:off x="7738710" y="5566572"/>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290435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Para encontrarla, medimos la distancia entre la recta y cada punto, que llamamos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325E68F-AA83-ACA7-45E5-3E1A312559CC}"/>
                  </a:ext>
                </a:extLst>
              </p:cNvPr>
              <p:cNvSpPr txBox="1"/>
              <p:nvPr/>
            </p:nvSpPr>
            <p:spPr>
              <a:xfrm>
                <a:off x="7110544" y="3192428"/>
                <a:ext cx="2425921" cy="4731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m:oMathPara>
                </a14:m>
                <a:endParaRPr lang="es-ES_tradnl" sz="2800" dirty="0"/>
              </a:p>
            </p:txBody>
          </p:sp>
        </mc:Choice>
        <mc:Fallback>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7110544" y="3192428"/>
                <a:ext cx="2425921" cy="473143"/>
              </a:xfrm>
              <a:prstGeom prst="rect">
                <a:avLst/>
              </a:prstGeom>
              <a:blipFill>
                <a:blip r:embed="rId4"/>
                <a:stretch>
                  <a:fillRect l="-1042" t="-13158" r="-2604" b="-2894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5CC3E75-A031-5CE2-D45D-ADE92452F325}"/>
                  </a:ext>
                </a:extLst>
              </p:cNvPr>
              <p:cNvSpPr txBox="1"/>
              <p:nvPr/>
            </p:nvSpPr>
            <p:spPr>
              <a:xfrm>
                <a:off x="6504641" y="4087621"/>
                <a:ext cx="3436390" cy="473143"/>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0[</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a14:m>
                <a:r>
                  <a:rPr lang="es-ES_tradnl" sz="2800" dirty="0"/>
                  <a: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oMath>
                </a14:m>
                <a:endParaRPr lang="es-ES_tradnl" sz="2800" dirty="0"/>
              </a:p>
            </p:txBody>
          </p:sp>
        </mc:Choice>
        <mc:Fallback>
          <p:sp>
            <p:nvSpPr>
              <p:cNvPr id="10" name="TextBox 9">
                <a:extLst>
                  <a:ext uri="{FF2B5EF4-FFF2-40B4-BE49-F238E27FC236}">
                    <a16:creationId xmlns:a16="http://schemas.microsoft.com/office/drawing/2014/main" id="{F5CC3E75-A031-5CE2-D45D-ADE92452F325}"/>
                  </a:ext>
                </a:extLst>
              </p:cNvPr>
              <p:cNvSpPr txBox="1">
                <a:spLocks noRot="1" noChangeAspect="1" noMove="1" noResize="1" noEditPoints="1" noAdjustHandles="1" noChangeArrowheads="1" noChangeShapeType="1" noTextEdit="1"/>
              </p:cNvSpPr>
              <p:nvPr/>
            </p:nvSpPr>
            <p:spPr>
              <a:xfrm>
                <a:off x="6504641" y="4087621"/>
                <a:ext cx="3436390" cy="473143"/>
              </a:xfrm>
              <a:prstGeom prst="rect">
                <a:avLst/>
              </a:prstGeom>
              <a:blipFill>
                <a:blip r:embed="rId5"/>
                <a:stretch>
                  <a:fillRect l="-3690" t="-26316" r="-2214" b="-34211"/>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F75E3BCB-2944-8301-8AD7-20BB2AC20703}"/>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307042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 esto,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325E68F-AA83-ACA7-45E5-3E1A312559CC}"/>
                  </a:ext>
                </a:extLst>
              </p:cNvPr>
              <p:cNvSpPr txBox="1"/>
              <p:nvPr/>
            </p:nvSpPr>
            <p:spPr>
              <a:xfrm>
                <a:off x="6163070" y="2962205"/>
                <a:ext cx="4824077"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oMath>
                  </m:oMathPara>
                </a14:m>
                <a:endParaRPr lang="es-ES_tradnl" sz="2000" dirty="0"/>
              </a:p>
            </p:txBody>
          </p:sp>
        </mc:Choice>
        <mc:Fallback>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6163070" y="2962205"/>
                <a:ext cx="4824077" cy="865750"/>
              </a:xfrm>
              <a:prstGeom prst="rect">
                <a:avLst/>
              </a:prstGeom>
              <a:blipFill>
                <a:blip r:embed="rId4"/>
                <a:stretch>
                  <a:fillRect l="-6053" t="-113043" b="-173913"/>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1AAA0847-A2D3-AF6B-3223-4207A53C6037}"/>
              </a:ext>
            </a:extLst>
          </p:cNvPr>
          <p:cNvSpPr txBox="1"/>
          <p:nvPr/>
        </p:nvSpPr>
        <p:spPr>
          <a:xfrm>
            <a:off x="5527108" y="4663581"/>
            <a:ext cx="6369009" cy="861774"/>
          </a:xfrm>
          <a:prstGeom prst="rect">
            <a:avLst/>
          </a:prstGeom>
          <a:noFill/>
        </p:spPr>
        <p:txBody>
          <a:bodyPr wrap="square">
            <a:spAutoFit/>
          </a:bodyPr>
          <a:lstStyle/>
          <a:p>
            <a:r>
              <a:rPr lang="es-ES_tradnl" sz="1600" dirty="0"/>
              <a:t>Para minimizar, solo podemos tocar los coeficientes. Lo que hacemos es ir por el </a:t>
            </a:r>
            <a:r>
              <a:rPr lang="es-ES_tradnl" sz="1600" b="1" dirty="0">
                <a:solidFill>
                  <a:schemeClr val="accent1"/>
                </a:solidFill>
              </a:rPr>
              <a:t>gradiente</a:t>
            </a:r>
            <a:r>
              <a:rPr lang="es-ES_tradnl" sz="1600" dirty="0"/>
              <a:t>.</a:t>
            </a:r>
          </a:p>
          <a:p>
            <a:endParaRPr lang="es-ES_tradnl"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59F76E1-3229-0D4F-7692-0B8549D6AC45}"/>
                  </a:ext>
                </a:extLst>
              </p:cNvPr>
              <p:cNvSpPr txBox="1"/>
              <p:nvPr/>
            </p:nvSpPr>
            <p:spPr>
              <a:xfrm>
                <a:off x="7005753" y="5345789"/>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7005753" y="5345789"/>
                <a:ext cx="992708" cy="637482"/>
              </a:xfrm>
              <a:prstGeom prst="rect">
                <a:avLst/>
              </a:prstGeom>
              <a:blipFill>
                <a:blip r:embed="rId5"/>
                <a:stretch>
                  <a:fillRect l="-5063" r="-5063" b="-7692"/>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1A3005F-DE90-D7C1-D954-4788DA0325A9}"/>
                  </a:ext>
                </a:extLst>
              </p:cNvPr>
              <p:cNvSpPr txBox="1"/>
              <p:nvPr/>
            </p:nvSpPr>
            <p:spPr>
              <a:xfrm>
                <a:off x="8646417" y="5347712"/>
                <a:ext cx="98674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=0</m:t>
                      </m:r>
                    </m:oMath>
                  </m:oMathPara>
                </a14:m>
                <a:endParaRPr lang="es-ES_tradnl" sz="2000" dirty="0"/>
              </a:p>
            </p:txBody>
          </p:sp>
        </mc:Choice>
        <mc:Fallback>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8646417" y="5347712"/>
                <a:ext cx="986745" cy="635559"/>
              </a:xfrm>
              <a:prstGeom prst="rect">
                <a:avLst/>
              </a:prstGeom>
              <a:blipFill>
                <a:blip r:embed="rId6"/>
                <a:stretch>
                  <a:fillRect l="-5063" r="-5063" b="-7692"/>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ABA98C7-9579-5F8E-0F25-99CAF52327A4}"/>
                  </a:ext>
                </a:extLst>
              </p:cNvPr>
              <p:cNvSpPr txBox="1"/>
              <p:nvPr/>
            </p:nvSpPr>
            <p:spPr>
              <a:xfrm>
                <a:off x="7224201" y="3882013"/>
                <a:ext cx="2844432"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𝑅</m:t>
                          </m:r>
                        </m:sub>
                      </m:sSub>
                      <m:r>
                        <a:rPr lang="en-US" b="0" i="1" smtClean="0">
                          <a:latin typeface="Cambria Math" panose="02040503050406030204" pitchFamily="18" charset="0"/>
                        </a:rPr>
                        <m:t>)=</m:t>
                      </m:r>
                      <m:r>
                        <m:rPr>
                          <m:sty m:val="p"/>
                        </m:rPr>
                        <a:rPr lang="en-US">
                          <a:latin typeface="Cambria Math" panose="02040503050406030204" pitchFamily="18" charset="0"/>
                        </a:rPr>
                        <m:t>min</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e>
                      </m:d>
                    </m:oMath>
                  </m:oMathPara>
                </a14:m>
                <a:endParaRPr lang="es-ES_tradnl" dirty="0"/>
              </a:p>
            </p:txBody>
          </p:sp>
        </mc:Choice>
        <mc:Fallback>
          <p:sp>
            <p:nvSpPr>
              <p:cNvPr id="14" name="TextBox 13">
                <a:extLst>
                  <a:ext uri="{FF2B5EF4-FFF2-40B4-BE49-F238E27FC236}">
                    <a16:creationId xmlns:a16="http://schemas.microsoft.com/office/drawing/2014/main" id="{FABA98C7-9579-5F8E-0F25-99CAF52327A4}"/>
                  </a:ext>
                </a:extLst>
              </p:cNvPr>
              <p:cNvSpPr txBox="1">
                <a:spLocks noRot="1" noChangeAspect="1" noMove="1" noResize="1" noEditPoints="1" noAdjustHandles="1" noChangeArrowheads="1" noChangeShapeType="1" noTextEdit="1"/>
              </p:cNvSpPr>
              <p:nvPr/>
            </p:nvSpPr>
            <p:spPr>
              <a:xfrm>
                <a:off x="7224201" y="3882013"/>
                <a:ext cx="2844432" cy="779124"/>
              </a:xfrm>
              <a:prstGeom prst="rect">
                <a:avLst/>
              </a:prstGeom>
              <a:blipFill>
                <a:blip r:embed="rId7"/>
                <a:stretch>
                  <a:fillRect l="-1333" t="-109524" b="-169841"/>
                </a:stretch>
              </a:blipFill>
            </p:spPr>
            <p:txBody>
              <a:bodyPr/>
              <a:lstStyle/>
              <a:p>
                <a:r>
                  <a:rPr lang="es-ES_tradnl">
                    <a:noFill/>
                  </a:rPr>
                  <a:t> </a:t>
                </a:r>
              </a:p>
            </p:txBody>
          </p:sp>
        </mc:Fallback>
      </mc:AlternateContent>
    </p:spTree>
    <p:extLst>
      <p:ext uri="{BB962C8B-B14F-4D97-AF65-F5344CB8AC3E}">
        <p14:creationId xmlns:p14="http://schemas.microsoft.com/office/powerpoint/2010/main" val="1120161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S</a:t>
            </a:r>
            <a:r>
              <a:rPr lang="es-ES" sz="2400" baseline="-25000" dirty="0"/>
              <a:t>R</a:t>
            </a:r>
            <a:r>
              <a:rPr lang="es-ES" sz="2400" dirty="0"/>
              <a:t> en regresión lineal es siempre convexa, es decir que siempre tiene un solo mínimo. En su forma tradicional, </a:t>
            </a:r>
          </a:p>
          <a:p>
            <a:pPr marL="0" indent="0">
              <a:buNone/>
            </a:pPr>
            <a:endParaRPr lang="es-ES" sz="2400" dirty="0"/>
          </a:p>
          <a:p>
            <a:pPr marL="0" indent="0">
              <a:buNone/>
            </a:pPr>
            <a:endParaRPr lang="es-ES" sz="2400" dirty="0"/>
          </a:p>
          <a:p>
            <a:pPr marL="0" indent="0">
              <a:buNone/>
            </a:pPr>
            <a:r>
              <a:rPr lang="es-ES" sz="2400" dirty="0"/>
              <a:t>Si planteamos las derivadas, obtenemos un sistema de ecuación, llamado ecuaciones normales. Si se resuelve este sistema se encuentra la solución. </a:t>
            </a:r>
          </a:p>
          <a:p>
            <a:pPr marL="0" indent="0">
              <a:buNone/>
            </a:pPr>
            <a:r>
              <a:rPr lang="es-ES" sz="2400" dirty="0"/>
              <a:t>El problema es que cuando tenemos muchos datos, resolver el sistema es muy difícil, ¡en esos casos podemos usar </a:t>
            </a:r>
            <a:r>
              <a:rPr lang="es-ES" sz="2400" b="1" dirty="0">
                <a:solidFill>
                  <a:schemeClr val="accent1"/>
                </a:solidFill>
              </a:rPr>
              <a:t>gradiente descendiente</a:t>
            </a:r>
            <a:r>
              <a:rPr lang="es-ES" sz="2400" dirty="0"/>
              <a:t>!  </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59F76E1-3229-0D4F-7692-0B8549D6AC45}"/>
                  </a:ext>
                </a:extLst>
              </p:cNvPr>
              <p:cNvSpPr txBox="1"/>
              <p:nvPr/>
            </p:nvSpPr>
            <p:spPr>
              <a:xfrm>
                <a:off x="4576318" y="3203224"/>
                <a:ext cx="957120"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4576318" y="3203224"/>
                <a:ext cx="957120" cy="585225"/>
              </a:xfrm>
              <a:prstGeom prst="rect">
                <a:avLst/>
              </a:prstGeom>
              <a:blipFill>
                <a:blip r:embed="rId3"/>
                <a:stretch>
                  <a:fillRect l="-5263" t="-2128" r="-5263" b="-12766"/>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1A3005F-DE90-D7C1-D954-4788DA0325A9}"/>
                  </a:ext>
                </a:extLst>
              </p:cNvPr>
              <p:cNvSpPr txBox="1"/>
              <p:nvPr/>
            </p:nvSpPr>
            <p:spPr>
              <a:xfrm>
                <a:off x="6622976" y="3205147"/>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6622976" y="3205147"/>
                <a:ext cx="992708" cy="637482"/>
              </a:xfrm>
              <a:prstGeom prst="rect">
                <a:avLst/>
              </a:prstGeom>
              <a:blipFill>
                <a:blip r:embed="rId4"/>
                <a:stretch>
                  <a:fillRect l="-6329" t="-1961" r="-5063" b="-9804"/>
                </a:stretch>
              </a:blipFill>
            </p:spPr>
            <p:txBody>
              <a:bodyPr/>
              <a:lstStyle/>
              <a:p>
                <a:r>
                  <a:rPr lang="es-ES_tradnl">
                    <a:noFill/>
                  </a:rPr>
                  <a:t> </a:t>
                </a:r>
              </a:p>
            </p:txBody>
          </p:sp>
        </mc:Fallback>
      </mc:AlternateContent>
    </p:spTree>
    <p:extLst>
      <p:ext uri="{BB962C8B-B14F-4D97-AF65-F5344CB8AC3E}">
        <p14:creationId xmlns:p14="http://schemas.microsoft.com/office/powerpoint/2010/main" val="2446186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pic>
        <p:nvPicPr>
          <p:cNvPr id="8" name="path3ddd775.png">
            <a:extLst>
              <a:ext uri="{FF2B5EF4-FFF2-40B4-BE49-F238E27FC236}">
                <a16:creationId xmlns:a16="http://schemas.microsoft.com/office/drawing/2014/main" id="{21301ACB-A5E0-890A-C7D2-C819D0A627FB}"/>
              </a:ext>
            </a:extLst>
          </p:cNvPr>
          <p:cNvPicPr>
            <a:picLocks noChangeAspect="1"/>
          </p:cNvPicPr>
          <p:nvPr/>
        </p:nvPicPr>
        <p:blipFill>
          <a:blip r:embed="rId3"/>
          <a:srcRect/>
          <a:stretch/>
        </p:blipFill>
        <p:spPr>
          <a:xfrm>
            <a:off x="1827616" y="1702801"/>
            <a:ext cx="8536768" cy="4206702"/>
          </a:xfrm>
          <a:prstGeom prst="rect">
            <a:avLst/>
          </a:prstGeom>
          <a:ln w="12700">
            <a:miter lim="400000"/>
          </a:ln>
        </p:spPr>
      </p:pic>
    </p:spTree>
    <p:extLst>
      <p:ext uri="{BB962C8B-B14F-4D97-AF65-F5344CB8AC3E}">
        <p14:creationId xmlns:p14="http://schemas.microsoft.com/office/powerpoint/2010/main" val="69224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todo este proceso, hemos obviado una suposición importante con respecto a los residuos, por el que aplicar mínimos cuadrados funciona,…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𝑑</m:t>
                          </m:r>
                        </m:sub>
                      </m:sSub>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pPr marL="0" indent="0">
                  <a:buNone/>
                </a:pPr>
                <a:r>
                  <a:rPr lang="es-ES" sz="2400" dirty="0"/>
                  <a:t>Para simplificar, pasemos a notación matricial</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1" i="1" smtClean="0">
                              <a:latin typeface="Cambria Math" panose="02040503050406030204" pitchFamily="18" charset="0"/>
                            </a:rPr>
                            <m:t>𝑻</m:t>
                          </m:r>
                        </m:sup>
                      </m:sSup>
                      <m:r>
                        <a:rPr lang="en-US" sz="2400" b="1" i="1" smtClean="0">
                          <a:latin typeface="Cambria Math" panose="02040503050406030204" pitchFamily="18" charset="0"/>
                        </a:rPr>
                        <m:t>𝑿</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14:m>
                  <m:oMath xmlns:m="http://schemas.openxmlformats.org/officeDocument/2006/math">
                    <m:r>
                      <a:rPr lang="en-US" sz="2400" b="1" i="1" smtClean="0">
                        <a:latin typeface="Cambria Math" panose="02040503050406030204" pitchFamily="18" charset="0"/>
                      </a:rPr>
                      <m:t>𝑾</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𝑑</m:t>
                            </m:r>
                          </m:sub>
                        </m:sSub>
                      </m:e>
                    </m:d>
                  </m:oMath>
                </a14:m>
                <a:endParaRPr lang="es-ES" sz="2400" dirty="0"/>
              </a:p>
              <a:p>
                <a14:m>
                  <m:oMath xmlns:m="http://schemas.openxmlformats.org/officeDocument/2006/math">
                    <m:r>
                      <a:rPr lang="en-US" sz="2400" b="1" i="1" smtClean="0">
                        <a:latin typeface="Cambria Math" panose="02040503050406030204" pitchFamily="18" charset="0"/>
                      </a:rPr>
                      <m:t>𝑿</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e>
                    </m:d>
                  </m:oMath>
                </a14:m>
                <a:endParaRPr lang="es-ES"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040504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20000"/>
              </a:bodyPr>
              <a:lstStyle/>
              <a:p>
                <a:pPr marL="0" indent="0">
                  <a:buNone/>
                </a:pPr>
                <a:r>
                  <a:rPr lang="es-ES_tradnl" sz="2400" dirty="0"/>
                  <a:t>Dado que el residuo tiene una distribución normal, la verosimilitud de ver un </a:t>
                </a:r>
                <a:r>
                  <a:rPr lang="es-ES_tradnl" sz="2400" b="1" dirty="0">
                    <a:solidFill>
                      <a:schemeClr val="accent1"/>
                    </a:solidFill>
                  </a:rPr>
                  <a:t>y</a:t>
                </a:r>
                <a:r>
                  <a:rPr lang="es-ES_tradnl" sz="2400" dirty="0"/>
                  <a:t> particular dado un </a:t>
                </a:r>
                <a:r>
                  <a:rPr lang="es-ES_tradnl" sz="2400" b="1" dirty="0">
                    <a:solidFill>
                      <a:schemeClr val="accent1"/>
                    </a:solidFill>
                  </a:rPr>
                  <a:t>X</a:t>
                </a:r>
                <a:r>
                  <a:rPr lang="es-ES_tradnl" sz="2400" dirty="0"/>
                  <a:t> particular:</a:t>
                </a:r>
              </a:p>
              <a:p>
                <a:pPr marL="0" indent="0">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 </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ad>
                            <m:radPr>
                              <m:degHide m:val="on"/>
                              <m:ctrlPr>
                                <a:rPr lang="es-ES_tradnl" sz="2400" b="0" i="1" smtClean="0">
                                  <a:latin typeface="Cambria Math" panose="02040503050406030204" pitchFamily="18" charset="0"/>
                                </a:rPr>
                              </m:ctrlPr>
                            </m:radPr>
                            <m:deg/>
                            <m:e>
                              <m:r>
                                <a:rPr lang="es-ES_tradnl" sz="2400" b="0" i="1" smtClean="0">
                                  <a:latin typeface="Cambria Math" panose="02040503050406030204" pitchFamily="18" charset="0"/>
                                </a:rPr>
                                <m:t>2</m:t>
                              </m:r>
                              <m:r>
                                <a:rPr lang="es-ES_tradnl" sz="2400" b="0" i="1" smtClean="0">
                                  <a:latin typeface="Cambria Math" panose="02040503050406030204" pitchFamily="18" charset="0"/>
                                  <a:ea typeface="Cambria Math" panose="02040503050406030204" pitchFamily="18" charset="0"/>
                                </a:rPr>
                                <m:t>𝜋</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e>
                          </m:rad>
                        </m:den>
                      </m:f>
                      <m:r>
                        <m:rPr>
                          <m:sty m:val="p"/>
                        </m:rPr>
                        <a:rPr lang="es-ES_tradnl" sz="2400" b="0" i="0" smtClean="0">
                          <a:latin typeface="Cambria Math" panose="02040503050406030204" pitchFamily="18" charset="0"/>
                        </a:rPr>
                        <m:t>exp</m:t>
                      </m:r>
                      <m:r>
                        <a:rPr lang="es-ES_tradnl" sz="2400" b="0" i="1" smtClean="0">
                          <a:latin typeface="Cambria Math" panose="02040503050406030204" pitchFamily="18" charset="0"/>
                        </a:rPr>
                        <m:t>⁡</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
                                <a:rPr lang="es-ES_tradnl" sz="2400" b="0" i="1" smtClean="0">
                                  <a:latin typeface="Cambria Math" panose="02040503050406030204" pitchFamily="18" charset="0"/>
                                </a:rPr>
                                <m:t>2</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den>
                          </m:f>
                          <m:sSup>
                            <m:sSupPr>
                              <m:ctrlPr>
                                <a:rPr lang="es-ES_tradnl" sz="2400" b="0" i="1" smtClean="0">
                                  <a:latin typeface="Cambria Math" panose="02040503050406030204" pitchFamily="18" charset="0"/>
                                </a:rPr>
                              </m:ctrlPr>
                            </m:sSupPr>
                            <m:e>
                              <m:d>
                                <m:dPr>
                                  <m:ctrlPr>
                                    <a:rPr lang="es-ES_tradnl" sz="2400" i="1" smtClean="0">
                                      <a:latin typeface="Cambria Math" panose="02040503050406030204" pitchFamily="18" charset="0"/>
                                    </a:rPr>
                                  </m:ctrlPr>
                                </m:dPr>
                                <m:e>
                                  <m:r>
                                    <a:rPr lang="es-ES_tradnl" sz="2400" i="1" smtClean="0">
                                      <a:latin typeface="Cambria Math" panose="02040503050406030204" pitchFamily="18" charset="0"/>
                                    </a:rPr>
                                    <m:t>𝑦</m:t>
                                  </m:r>
                                  <m:r>
                                    <a:rPr lang="es-ES_tradnl" sz="2400" i="1" smtClean="0">
                                      <a:latin typeface="Cambria Math" panose="02040503050406030204" pitchFamily="18" charset="0"/>
                                    </a:rPr>
                                    <m:t> − </m:t>
                                  </m:r>
                                  <m:sSup>
                                    <m:sSupPr>
                                      <m:ctrlPr>
                                        <a:rPr lang="es-ES_tradnl" sz="2400" i="1" smtClean="0">
                                          <a:latin typeface="Cambria Math" panose="02040503050406030204" pitchFamily="18" charset="0"/>
                                        </a:rPr>
                                      </m:ctrlPr>
                                    </m:sSupPr>
                                    <m:e>
                                      <m:r>
                                        <a:rPr lang="es-ES_tradnl" sz="2400" b="1" i="1" smtClean="0">
                                          <a:latin typeface="Cambria Math" panose="02040503050406030204" pitchFamily="18" charset="0"/>
                                        </a:rPr>
                                        <m:t>𝑾</m:t>
                                      </m:r>
                                    </m:e>
                                    <m:sup>
                                      <m:r>
                                        <a:rPr lang="es-ES_tradnl" sz="2400" i="1" smtClean="0">
                                          <a:latin typeface="Cambria Math" panose="02040503050406030204" pitchFamily="18" charset="0"/>
                                        </a:rPr>
                                        <m:t>𝑇</m:t>
                                      </m:r>
                                    </m:sup>
                                  </m:sSup>
                                  <m:r>
                                    <a:rPr lang="es-ES_tradnl" sz="2400" b="1" i="1" smtClean="0">
                                      <a:latin typeface="Cambria Math" panose="02040503050406030204" pitchFamily="18" charset="0"/>
                                    </a:rPr>
                                    <m:t>𝑿</m:t>
                                  </m:r>
                                  <m:r>
                                    <a:rPr lang="es-ES_tradnl" sz="2400" i="1" smtClean="0">
                                      <a:latin typeface="Cambria Math" panose="02040503050406030204" pitchFamily="18" charset="0"/>
                                    </a:rPr>
                                    <m:t>−</m:t>
                                  </m:r>
                                  <m:r>
                                    <a:rPr lang="es-ES_tradnl" sz="2400" i="1" smtClean="0">
                                      <a:latin typeface="Cambria Math" panose="02040503050406030204" pitchFamily="18" charset="0"/>
                                    </a:rPr>
                                    <m:t>𝑏</m:t>
                                  </m:r>
                                </m:e>
                              </m:d>
                            </m:e>
                            <m:sup>
                              <m:r>
                                <a:rPr lang="es-ES_tradnl" sz="2400" b="0" i="1" smtClean="0">
                                  <a:latin typeface="Cambria Math" panose="02040503050406030204" pitchFamily="18" charset="0"/>
                                </a:rPr>
                                <m:t>2</m:t>
                              </m:r>
                            </m:sup>
                          </m:sSup>
                        </m:e>
                      </m:d>
                    </m:oMath>
                  </m:oMathPara>
                </a14:m>
                <a:endParaRPr lang="es-ES_tradnl" sz="2400" dirty="0"/>
              </a:p>
              <a:p>
                <a:pPr marL="0" indent="0">
                  <a:buNone/>
                </a:pPr>
                <a:r>
                  <a:rPr lang="es-ES_tradnl" sz="2400" dirty="0"/>
                  <a:t>Y podemos encontrar los parámetros W y b usando el principio de máxima verosimilitud, buscándolos aquel que maximiza la verosimilitud para todo el </a:t>
                </a:r>
                <a:r>
                  <a:rPr lang="es-ES_tradnl" sz="2400" dirty="0" err="1"/>
                  <a:t>dataset</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m:t>
                      </m:r>
                      <m:nary>
                        <m:naryPr>
                          <m:chr m:val="∏"/>
                          <m:ctrlPr>
                            <a:rPr lang="es-ES_tradnl"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Esto se cumple porque todos los pares (</a:t>
                </a:r>
                <a:r>
                  <a:rPr lang="es-ES_tradnl" sz="2400" b="1" dirty="0"/>
                  <a:t>X</a:t>
                </a:r>
                <a:r>
                  <a:rPr lang="es-ES_tradnl" sz="2400" baseline="-25000" dirty="0"/>
                  <a:t>[i]</a:t>
                </a:r>
                <a:r>
                  <a:rPr lang="es-ES_tradnl" sz="2400" dirty="0"/>
                  <a:t>, y</a:t>
                </a:r>
                <a:r>
                  <a:rPr lang="es-ES_tradnl" sz="2400" baseline="-25000" dirty="0"/>
                  <a:t>[i]</a:t>
                </a:r>
                <a:r>
                  <a:rPr lang="es-ES_tradnl" sz="2400" dirty="0"/>
                  <a:t>) se asumen que </a:t>
                </a:r>
                <a:r>
                  <a:rPr lang="es-ES_tradnl" sz="2400" b="1" dirty="0">
                    <a:solidFill>
                      <a:schemeClr val="accent1"/>
                    </a:solidFill>
                  </a:rPr>
                  <a:t>independientes e idénticamente distribuidas.</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1592" b="-22930"/>
                </a:stretch>
              </a:blipFill>
            </p:spPr>
            <p:txBody>
              <a:bodyPr/>
              <a:lstStyle/>
              <a:p>
                <a:r>
                  <a:rPr lang="es-ES_tradnl">
                    <a:noFill/>
                  </a:rPr>
                  <a:t> </a:t>
                </a:r>
              </a:p>
            </p:txBody>
          </p:sp>
        </mc:Fallback>
      </mc:AlternateContent>
    </p:spTree>
    <p:extLst>
      <p:ext uri="{BB962C8B-B14F-4D97-AF65-F5344CB8AC3E}">
        <p14:creationId xmlns:p14="http://schemas.microsoft.com/office/powerpoint/2010/main" val="2284758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10000"/>
              </a:bodyPr>
              <a:lstStyle/>
              <a:p>
                <a:pPr marL="0" indent="0">
                  <a:buNone/>
                </a:pPr>
                <a:r>
                  <a:rPr lang="es-ES_tradnl" sz="2400" dirty="0"/>
                  <a:t>Estimador elegidos de acuerdo a este principio, se llaman estimadores de máxima verosimilitud. Maximizar una función de productos es realmente difícil, sobre todo si es compuesta de exponenciales. Esto lo podemos simplificar si minimizamos el logaritmo de la verosimilitud:</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s-ES_tradnl" sz="2400" i="1">
                              <a:latin typeface="Cambria Math" panose="02040503050406030204" pitchFamily="18" charset="0"/>
                            </a:rPr>
                            <m:t>𝑃</m:t>
                          </m:r>
                          <m:d>
                            <m:dPr>
                              <m:endChr m:val="|"/>
                              <m:ctrlPr>
                                <a:rPr lang="es-ES_tradnl" sz="2400" i="1">
                                  <a:latin typeface="Cambria Math" panose="02040503050406030204" pitchFamily="18" charset="0"/>
                                </a:rPr>
                              </m:ctrlPr>
                            </m:dPr>
                            <m:e>
                              <m:r>
                                <a:rPr lang="es-ES_tradnl" sz="2400" i="1">
                                  <a:latin typeface="Cambria Math" panose="02040503050406030204" pitchFamily="18" charset="0"/>
                                </a:rPr>
                                <m:t>𝑦</m:t>
                              </m:r>
                              <m:r>
                                <a:rPr lang="es-ES_tradnl" sz="2400" i="1">
                                  <a:latin typeface="Cambria Math" panose="02040503050406030204" pitchFamily="18" charset="0"/>
                                </a:rPr>
                                <m:t> </m:t>
                              </m:r>
                            </m:e>
                          </m:d>
                          <m:r>
                            <a:rPr lang="es-ES_tradnl" sz="2400" b="1" i="1">
                              <a:latin typeface="Cambria Math" panose="02040503050406030204" pitchFamily="18" charset="0"/>
                            </a:rPr>
                            <m:t>𝑿</m:t>
                          </m:r>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r>
                  <a:rPr lang="es-ES_tradnl" sz="2400" dirty="0"/>
                  <a:t>Si asumimos que todos los residuos </a:t>
                </a:r>
                <a:r>
                  <a:rPr lang="es-ES_tradnl" sz="2400" b="1" dirty="0">
                    <a:solidFill>
                      <a:schemeClr val="accent1"/>
                    </a:solidFill>
                  </a:rPr>
                  <a:t>tienen la misma varianza </a:t>
                </a:r>
                <a:r>
                  <a:rPr lang="es-ES_tradnl" sz="2400" dirty="0"/>
                  <a:t>𝜎, se puede ignorar el primer término. El segundo termino es igual al de mínimos cuadrados multiplicado por una constante. </a:t>
                </a:r>
              </a:p>
              <a:p>
                <a:pPr marL="0" indent="0">
                  <a:buNone/>
                </a:pPr>
                <a:r>
                  <a:rPr lang="es-ES_tradnl" sz="2400" i="1" dirty="0"/>
                  <a:t>Por lo que minimizar por cuadrados mínimos es equivalente a usar un estimador de máxima verosimilitud bajo la suposición que el residuo proviene de ruido gaussiano aditivo.</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984"/>
                </a:stretch>
              </a:blipFill>
            </p:spPr>
            <p:txBody>
              <a:bodyPr/>
              <a:lstStyle/>
              <a:p>
                <a:r>
                  <a:rPr lang="es-ES_tradnl">
                    <a:noFill/>
                  </a:rPr>
                  <a:t> </a:t>
                </a:r>
              </a:p>
            </p:txBody>
          </p:sp>
        </mc:Fallback>
      </mc:AlternateContent>
    </p:spTree>
    <p:extLst>
      <p:ext uri="{BB962C8B-B14F-4D97-AF65-F5344CB8AC3E}">
        <p14:creationId xmlns:p14="http://schemas.microsoft.com/office/powerpoint/2010/main" val="208944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20000"/>
              </a:bodyPr>
              <a:lstStyle/>
              <a:p>
                <a:pPr marL="0" indent="0">
                  <a:buNone/>
                </a:pPr>
                <a:r>
                  <a:rPr lang="es-ES_tradnl" sz="2400" dirty="0"/>
                  <a:t>¿Como hacemos para medir que tan bien se ajusta una regresión a nuestros datos?</a:t>
                </a:r>
              </a:p>
              <a:p>
                <a:pPr marL="0" indent="0">
                  <a:buNone/>
                </a:pPr>
                <a:r>
                  <a:rPr lang="es-ES_tradnl" sz="2400" dirty="0"/>
                  <a:t>Si medimos la varianza de la variable dependiente de los datos:</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dirty="0"/>
                  <a:t>Esta varianza la podemos separar en dos partes, una parte que es </a:t>
                </a:r>
                <a:r>
                  <a:rPr lang="es-ES_tradnl" sz="2400" b="1" dirty="0">
                    <a:solidFill>
                      <a:schemeClr val="accent6"/>
                    </a:solidFill>
                  </a:rPr>
                  <a:t>dada por el modelo </a:t>
                </a:r>
                <a:r>
                  <a:rPr lang="es-ES_tradnl" sz="2400" dirty="0"/>
                  <a:t>y </a:t>
                </a:r>
                <a:r>
                  <a:rPr lang="es-ES_tradnl" sz="2400" b="1" dirty="0">
                    <a:solidFill>
                      <a:srgbClr val="00B050"/>
                    </a:solidFill>
                  </a:rPr>
                  <a:t>una que no</a:t>
                </a:r>
                <a:r>
                  <a:rPr lang="es-ES_tradnl" sz="2400" dirty="0"/>
                  <a:t>:</a:t>
                </a:r>
              </a:p>
              <a:p>
                <a:pPr marL="0" indent="0" algn="ctr">
                  <a:buNone/>
                </a:pP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oMath>
                </a14:m>
                <a:r>
                  <a:rPr lang="es-ES_tradnl" sz="2400" dirty="0"/>
                  <a:t> = </a:t>
                </a: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oMath>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2</m:t>
                              </m:r>
                            </m:sup>
                          </m:sSup>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oMath>
                  </m:oMathPara>
                </a14:m>
                <a:endParaRPr lang="en-US" sz="2400" dirty="0"/>
              </a:p>
              <a:p>
                <a:pPr marL="0" indent="0" algn="ctr">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4918" b="-35082"/>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sp>
        <p:nvSpPr>
          <p:cNvPr id="7" name="TextBox 6">
            <a:extLst>
              <a:ext uri="{FF2B5EF4-FFF2-40B4-BE49-F238E27FC236}">
                <a16:creationId xmlns:a16="http://schemas.microsoft.com/office/drawing/2014/main" id="{EDC3FBD1-B9C4-5CBB-4DF7-AF7B24B4D0EB}"/>
              </a:ext>
            </a:extLst>
          </p:cNvPr>
          <p:cNvSpPr txBox="1"/>
          <p:nvPr/>
        </p:nvSpPr>
        <p:spPr>
          <a:xfrm>
            <a:off x="3718560" y="5935904"/>
            <a:ext cx="2377440" cy="30777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ES_tradnl" sz="1400" dirty="0"/>
              <a:t>Parte que explica el modelo</a:t>
            </a:r>
          </a:p>
        </p:txBody>
      </p:sp>
      <p:sp>
        <p:nvSpPr>
          <p:cNvPr id="8" name="TextBox 7">
            <a:extLst>
              <a:ext uri="{FF2B5EF4-FFF2-40B4-BE49-F238E27FC236}">
                <a16:creationId xmlns:a16="http://schemas.microsoft.com/office/drawing/2014/main" id="{F5FFB4C5-3EBE-B1E2-A636-1B0D28B0EE9F}"/>
              </a:ext>
            </a:extLst>
          </p:cNvPr>
          <p:cNvSpPr txBox="1"/>
          <p:nvPr/>
        </p:nvSpPr>
        <p:spPr>
          <a:xfrm>
            <a:off x="6366510" y="5935903"/>
            <a:ext cx="2465518" cy="30777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_tradnl" sz="1400" dirty="0"/>
              <a:t>Parte que no (residuos)</a:t>
            </a:r>
          </a:p>
        </p:txBody>
      </p:sp>
    </p:spTree>
    <p:extLst>
      <p:ext uri="{BB962C8B-B14F-4D97-AF65-F5344CB8AC3E}">
        <p14:creationId xmlns:p14="http://schemas.microsoft.com/office/powerpoint/2010/main" val="2320643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1" name="scre.png" descr="scre.png">
            <a:extLst>
              <a:ext uri="{FF2B5EF4-FFF2-40B4-BE49-F238E27FC236}">
                <a16:creationId xmlns:a16="http://schemas.microsoft.com/office/drawing/2014/main" id="{8C00213A-491E-FCB1-743F-2CD4D0DA3355}"/>
              </a:ext>
            </a:extLst>
          </p:cNvPr>
          <p:cNvPicPr>
            <a:picLocks noChangeAspect="1"/>
          </p:cNvPicPr>
          <p:nvPr/>
        </p:nvPicPr>
        <p:blipFill>
          <a:blip r:embed="rId3"/>
          <a:stretch>
            <a:fillRect/>
          </a:stretch>
        </p:blipFill>
        <p:spPr>
          <a:xfrm>
            <a:off x="1395147" y="2718201"/>
            <a:ext cx="9523865" cy="2685994"/>
          </a:xfrm>
          <a:prstGeom prst="rect">
            <a:avLst/>
          </a:prstGeom>
          <a:ln w="12700">
            <a:miter lim="400000"/>
          </a:ln>
        </p:spPr>
      </p:pic>
    </p:spTree>
    <p:extLst>
      <p:ext uri="{BB962C8B-B14F-4D97-AF65-F5344CB8AC3E}">
        <p14:creationId xmlns:p14="http://schemas.microsoft.com/office/powerpoint/2010/main" val="37407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fontScale="92500" lnSpcReduction="20000"/>
              </a:bodyPr>
              <a:lstStyle/>
              <a:p>
                <a:pPr marL="0" indent="0">
                  <a:buNone/>
                </a:pPr>
                <a:r>
                  <a:rPr lang="es-ES_tradnl" sz="2400" dirty="0"/>
                  <a:t>Como métricas, podemos usar:</a:t>
                </a:r>
              </a:p>
              <a:p>
                <a:r>
                  <a:rPr lang="es-ES_tradnl" sz="2400" dirty="0"/>
                  <a:t>El cálculo del desvío estándar del modelo:</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𝐸</m:t>
                                  </m:r>
                                </m:sub>
                              </m:sSub>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e>
                      </m:rad>
                    </m:oMath>
                  </m:oMathPara>
                </a14:m>
                <a:endParaRPr lang="es-ES_tradnl" sz="2400" dirty="0"/>
              </a:p>
              <a:p>
                <a:pPr marL="0" indent="0">
                  <a:buNone/>
                </a:pPr>
                <a:r>
                  <a:rPr lang="es-ES_tradnl" sz="2400" dirty="0"/>
                  <a:t>Donde d es la cantidad de </a:t>
                </a:r>
                <a:r>
                  <a:rPr lang="es-ES_tradnl" sz="2400" dirty="0" err="1"/>
                  <a:t>features</a:t>
                </a:r>
                <a:r>
                  <a:rPr lang="es-ES_tradnl" sz="2400" dirty="0"/>
                  <a:t>.</a:t>
                </a:r>
              </a:p>
              <a:p>
                <a:r>
                  <a:rPr lang="es-ES_tradnl" sz="2400" dirty="0"/>
                  <a:t>Coeficiente de Pearson (cuando más cerca de 1 mejor ajuste, es decir residuos más chicos):</a:t>
                </a:r>
              </a:p>
              <a:p>
                <a:pPr marL="0" indent="0" algn="ctr">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𝑅</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=1−</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den>
                      </m:f>
                    </m:oMath>
                  </m:oMathPara>
                </a14:m>
                <a:endParaRPr lang="en-US" sz="2400" dirty="0"/>
              </a:p>
              <a:p>
                <a:pPr marL="0" indent="0" algn="ctr">
                  <a:buNone/>
                </a:pPr>
                <a:endParaRPr lang="es-ES_tradnl" sz="2400" dirty="0"/>
              </a:p>
            </p:txBody>
          </p:sp>
        </mc:Choice>
        <mc:Fallback>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1639"/>
                </a:stretch>
              </a:blipFill>
            </p:spPr>
            <p:txBody>
              <a:bodyPr/>
              <a:lstStyle/>
              <a:p>
                <a:r>
                  <a:rPr lang="es-ES_tradnl">
                    <a:noFill/>
                  </a:rPr>
                  <a:t> </a:t>
                </a:r>
              </a:p>
            </p:txBody>
          </p:sp>
        </mc:Fallback>
      </mc:AlternateContent>
    </p:spTree>
    <p:extLst>
      <p:ext uri="{BB962C8B-B14F-4D97-AF65-F5344CB8AC3E}">
        <p14:creationId xmlns:p14="http://schemas.microsoft.com/office/powerpoint/2010/main" val="395953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El valor del coeficiente de Pearson no es una </a:t>
                </a:r>
                <a:r>
                  <a:rPr lang="es-ES_tradnl" sz="2400" dirty="0" err="1"/>
                  <a:t>metrica</a:t>
                </a:r>
                <a:r>
                  <a:rPr lang="es-ES_tradnl" sz="2400" dirty="0"/>
                  <a:t> muy buena (a pesar de su popularidad). Todo dependerá de que hace que genera el valor de residuo:</a:t>
                </a:r>
              </a:p>
              <a:p>
                <a:r>
                  <a:rPr lang="es-ES_tradnl" sz="2400" dirty="0"/>
                  <a:t>Si la relación entre la variable independiente y dependiente es realmente lineal, y se cumplen las suposiciones, el residuo es </a:t>
                </a:r>
                <a14:m>
                  <m:oMath xmlns:m="http://schemas.openxmlformats.org/officeDocument/2006/math">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e>
                    </m:d>
                    <m:r>
                      <a:rPr lang="en-US" sz="2400" b="0" i="0" smtClean="0">
                        <a:latin typeface="Cambria Math" panose="02040503050406030204" pitchFamily="18" charset="0"/>
                        <a:ea typeface="Cambria Math" panose="02040503050406030204" pitchFamily="18" charset="0"/>
                      </a:rPr>
                      <m:t>. </m:t>
                    </m:r>
                  </m:oMath>
                </a14:m>
                <a:r>
                  <a:rPr lang="es-ES_tradnl" sz="2400" dirty="0"/>
                  <a:t>Por lo que depende de cómo se tomaron los datos y la varianza de la distribución normal. </a:t>
                </a:r>
                <a:r>
                  <a:rPr lang="es-ES_tradnl" sz="2400" i="1" dirty="0"/>
                  <a:t>Por ejemplo, en registro de temperatura, si el termómetro es de mala calidad, esperamos tener una mayor variación, por lo que el coeficiente podría ser bajo, pero sin ser culpa del modelo.</a:t>
                </a:r>
              </a:p>
              <a:p>
                <a:r>
                  <a:rPr lang="es-ES_tradnl" sz="2400" dirty="0"/>
                  <a:t>Si la relación no es lineal, el valor del coeficiente de Pearson nos va a indicar que el modelo es malo. </a:t>
                </a:r>
              </a:p>
            </p:txBody>
          </p:sp>
        </mc:Choice>
        <mc:Fallback>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1311" r="-474"/>
                </a:stretch>
              </a:blipFill>
            </p:spPr>
            <p:txBody>
              <a:bodyPr/>
              <a:lstStyle/>
              <a:p>
                <a:r>
                  <a:rPr lang="es-ES_tradnl">
                    <a:noFill/>
                  </a:rPr>
                  <a:t> </a:t>
                </a:r>
              </a:p>
            </p:txBody>
          </p:sp>
        </mc:Fallback>
      </mc:AlternateContent>
    </p:spTree>
    <p:extLst>
      <p:ext uri="{BB962C8B-B14F-4D97-AF65-F5344CB8AC3E}">
        <p14:creationId xmlns:p14="http://schemas.microsoft.com/office/powerpoint/2010/main" val="67076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0" name="Picture 9" descr="A group of blue and pink dots&#10;&#10;Description automatically generated">
            <a:extLst>
              <a:ext uri="{FF2B5EF4-FFF2-40B4-BE49-F238E27FC236}">
                <a16:creationId xmlns:a16="http://schemas.microsoft.com/office/drawing/2014/main" id="{F5F75237-1643-F863-2DCB-411C87AA734E}"/>
              </a:ext>
            </a:extLst>
          </p:cNvPr>
          <p:cNvPicPr>
            <a:picLocks noChangeAspect="1"/>
          </p:cNvPicPr>
          <p:nvPr/>
        </p:nvPicPr>
        <p:blipFill>
          <a:blip r:embed="rId3"/>
          <a:stretch>
            <a:fillRect/>
          </a:stretch>
        </p:blipFill>
        <p:spPr>
          <a:xfrm>
            <a:off x="2160067" y="2084089"/>
            <a:ext cx="7772400" cy="3954219"/>
          </a:xfrm>
          <a:prstGeom prst="rect">
            <a:avLst/>
          </a:prstGeom>
        </p:spPr>
      </p:pic>
    </p:spTree>
    <p:extLst>
      <p:ext uri="{BB962C8B-B14F-4D97-AF65-F5344CB8AC3E}">
        <p14:creationId xmlns:p14="http://schemas.microsoft.com/office/powerpoint/2010/main" val="3237564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Suposiciones</a:t>
            </a:r>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Las suposiciones que usamos para poder aplicar regresión lineal son:</a:t>
            </a:r>
          </a:p>
          <a:p>
            <a:r>
              <a:rPr lang="es-ES_tradnl" sz="2400" b="1" dirty="0">
                <a:solidFill>
                  <a:srgbClr val="00B050"/>
                </a:solidFill>
              </a:rPr>
              <a:t>Relación lineal: </a:t>
            </a:r>
            <a:r>
              <a:rPr lang="es-ES_tradnl" sz="2400" dirty="0"/>
              <a:t>Lógicamente, y esto muchas veces al aplicar el modelo buscamos validar. </a:t>
            </a:r>
          </a:p>
          <a:p>
            <a:r>
              <a:rPr lang="es-ES_tradnl" sz="2400" b="1" dirty="0" err="1">
                <a:solidFill>
                  <a:schemeClr val="accent4"/>
                </a:solidFill>
              </a:rPr>
              <a:t>Features</a:t>
            </a:r>
            <a:r>
              <a:rPr lang="es-ES_tradnl" sz="2400" b="1" dirty="0">
                <a:solidFill>
                  <a:schemeClr val="accent4"/>
                </a:solidFill>
              </a:rPr>
              <a:t> independientes: </a:t>
            </a:r>
            <a:r>
              <a:rPr lang="es-ES_tradnl" sz="2400" dirty="0"/>
              <a:t>Los </a:t>
            </a:r>
            <a:r>
              <a:rPr lang="es-ES_tradnl" sz="2400" dirty="0" err="1"/>
              <a:t>features</a:t>
            </a:r>
            <a:r>
              <a:rPr lang="es-ES_tradnl" sz="2400" dirty="0"/>
              <a:t> de entrada de la regresión deben ser independientes entre sí.</a:t>
            </a:r>
          </a:p>
          <a:p>
            <a:r>
              <a:rPr lang="es-ES_tradnl" sz="2400" b="1" dirty="0">
                <a:solidFill>
                  <a:schemeClr val="accent6"/>
                </a:solidFill>
              </a:rPr>
              <a:t>Homocedasticidad: </a:t>
            </a:r>
            <a:r>
              <a:rPr lang="es-ES_tradnl" sz="2400" dirty="0"/>
              <a:t>Es decir, el valor de S</a:t>
            </a:r>
            <a:r>
              <a:rPr lang="es-ES_tradnl" sz="2400" baseline="-25000" dirty="0"/>
              <a:t>E</a:t>
            </a:r>
            <a:r>
              <a:rPr lang="es-ES_tradnl" sz="2400" dirty="0"/>
              <a:t> se mantiene igual en toda parte de la recta</a:t>
            </a:r>
          </a:p>
          <a:p>
            <a:r>
              <a:rPr lang="es-ES_tradnl" sz="2400" b="1" dirty="0">
                <a:solidFill>
                  <a:schemeClr val="accent3"/>
                </a:solidFill>
              </a:rPr>
              <a:t>Errores independientes: </a:t>
            </a:r>
            <a:r>
              <a:rPr lang="es-ES_tradnl" sz="2400" dirty="0"/>
              <a:t>Los errores entre si no están correlacionados.</a:t>
            </a:r>
          </a:p>
        </p:txBody>
      </p:sp>
    </p:spTree>
    <p:extLst>
      <p:ext uri="{BB962C8B-B14F-4D97-AF65-F5344CB8AC3E}">
        <p14:creationId xmlns:p14="http://schemas.microsoft.com/office/powerpoint/2010/main" val="3273723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Evaluación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Como vimos la clase anterior, cuando armamos el modelo, al </a:t>
            </a:r>
            <a:r>
              <a:rPr lang="es-ES_tradnl" sz="2400" dirty="0" err="1"/>
              <a:t>dataset</a:t>
            </a:r>
            <a:r>
              <a:rPr lang="es-ES_tradnl" sz="2400" dirty="0"/>
              <a:t> lo separamos en una parte usada para entrenar el modelo y la parte de evaluación. El conjunto de datos de evaluación se utiliza para evaluar qué tan bien se entrenó el algoritmo con el conjunto de datos de entrenamiento. </a:t>
            </a:r>
          </a:p>
          <a:p>
            <a:pPr marL="0" indent="0">
              <a:buNone/>
            </a:pPr>
            <a:r>
              <a:rPr lang="es-ES_tradnl" sz="2400" dirty="0"/>
              <a:t>¿Pero cómo evaluamos?</a:t>
            </a:r>
          </a:p>
          <a:p>
            <a:r>
              <a:rPr lang="es-ES_tradnl" sz="2400" b="1" dirty="0">
                <a:solidFill>
                  <a:schemeClr val="accent3"/>
                </a:solidFill>
              </a:rPr>
              <a:t>El coeficiente de Pearson (R</a:t>
            </a:r>
            <a:r>
              <a:rPr lang="es-ES_tradnl" sz="2400" b="1" baseline="30000" dirty="0">
                <a:solidFill>
                  <a:schemeClr val="accent3"/>
                </a:solidFill>
              </a:rPr>
              <a:t>2</a:t>
            </a:r>
            <a:r>
              <a:rPr lang="es-ES_tradnl" sz="2400" b="1" dirty="0">
                <a:solidFill>
                  <a:schemeClr val="accent3"/>
                </a:solidFill>
              </a:rPr>
              <a:t>). </a:t>
            </a:r>
            <a:r>
              <a:rPr lang="es-ES_tradnl" sz="2400" dirty="0"/>
              <a:t>Aunque no es el mejor caso.</a:t>
            </a:r>
          </a:p>
          <a:p>
            <a:pPr marL="0" indent="0">
              <a:buNone/>
            </a:pPr>
            <a:r>
              <a:rPr lang="es-ES_tradnl" sz="2400" dirty="0"/>
              <a:t>Podemos usar métricas más generales, métricas que midan error de variables numéricas que se pueda aplicar también a otros tipos de casos, como por ejemplo </a:t>
            </a:r>
            <a:r>
              <a:rPr lang="es-ES_tradnl" sz="2400" dirty="0" err="1"/>
              <a:t>forecasting</a:t>
            </a:r>
            <a:r>
              <a:rPr lang="es-ES_tradnl" sz="2400" dirty="0"/>
              <a:t> en series de tiempo.</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285744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absoluto medio (MAE) </a:t>
                </a:r>
                <a:r>
                  <a:rPr lang="es-ES_tradnl" sz="2400" dirty="0"/>
                  <a:t>es el cálculo del valor absoluto del residuo para cada punto de datos, para que los residuos negativos y positivos no se cancelen. Luego tomamos el promedio de todos estos residuos.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Debido a que utilizamos el valor absoluto del residuo, MAE no indica si el modelo sobreestima o subestima.</a:t>
                </a: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medio (MAE)</a:t>
            </a:r>
          </a:p>
        </p:txBody>
      </p:sp>
    </p:spTree>
    <p:extLst>
      <p:ext uri="{BB962C8B-B14F-4D97-AF65-F5344CB8AC3E}">
        <p14:creationId xmlns:p14="http://schemas.microsoft.com/office/powerpoint/2010/main" val="2269534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6"/>
                    </a:solidFill>
                  </a:rPr>
                  <a:t>error cuadrático medio (MSE) </a:t>
                </a:r>
                <a:r>
                  <a:rPr lang="es-ES_tradnl" sz="2400" dirty="0"/>
                  <a:t>es similar al </a:t>
                </a:r>
                <a:r>
                  <a:rPr lang="es-ES_tradnl" sz="2400" b="1" dirty="0">
                    <a:solidFill>
                      <a:schemeClr val="accent4"/>
                    </a:solidFill>
                  </a:rPr>
                  <a:t>MAE</a:t>
                </a:r>
                <a:r>
                  <a:rPr lang="es-ES_tradnl" sz="2400" dirty="0"/>
                  <a:t>, pero ahora calculamos el cuadrado de los residuos. Esto es similar a lo que se usamos para encontrar los coeficientes.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b="1" dirty="0">
                    <a:solidFill>
                      <a:schemeClr val="accent6"/>
                    </a:solidFill>
                  </a:rPr>
                  <a:t>MSE</a:t>
                </a:r>
                <a:r>
                  <a:rPr lang="es-ES_tradnl" sz="2400" dirty="0"/>
                  <a:t> siempre es mayor a </a:t>
                </a:r>
                <a:r>
                  <a:rPr lang="es-ES_tradnl" sz="2400" b="1" dirty="0">
                    <a:solidFill>
                      <a:schemeClr val="accent4"/>
                    </a:solidFill>
                  </a:rPr>
                  <a:t>MAE</a:t>
                </a:r>
                <a:r>
                  <a:rPr lang="es-ES_tradnl" sz="2400" dirty="0"/>
                  <a:t>. Un detalle importante son aquellos residuos grandes (</a:t>
                </a:r>
                <a:r>
                  <a:rPr lang="es-ES_tradnl" sz="2400" b="1" dirty="0" err="1">
                    <a:solidFill>
                      <a:schemeClr val="accent2"/>
                    </a:solidFill>
                  </a:rPr>
                  <a:t>outliers</a:t>
                </a:r>
                <a:r>
                  <a:rPr lang="es-ES_tradnl" sz="2400" dirty="0"/>
                  <a:t>), en esta métrica aporta más que en </a:t>
                </a:r>
                <a:r>
                  <a:rPr lang="es-ES_tradnl" sz="2400" b="1" dirty="0">
                    <a:solidFill>
                      <a:schemeClr val="accent4"/>
                    </a:solidFill>
                  </a:rPr>
                  <a:t>MAE</a:t>
                </a:r>
                <a:r>
                  <a:rPr lang="es-ES_tradnl" sz="2400" dirty="0"/>
                  <a:t>. En </a:t>
                </a:r>
                <a:r>
                  <a:rPr lang="es-ES_tradnl" sz="2400" b="1" dirty="0">
                    <a:solidFill>
                      <a:schemeClr val="accent4"/>
                    </a:solidFill>
                  </a:rPr>
                  <a:t>MAE</a:t>
                </a:r>
                <a:r>
                  <a:rPr lang="es-ES_tradnl" sz="2400" dirty="0"/>
                  <a:t> el aporte es proporcional al valor del residuo, pero aquí es cuadráticamente más grande.</a:t>
                </a:r>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cuadrático medio (MSE)</a:t>
            </a:r>
          </a:p>
        </p:txBody>
      </p:sp>
    </p:spTree>
    <p:extLst>
      <p:ext uri="{BB962C8B-B14F-4D97-AF65-F5344CB8AC3E}">
        <p14:creationId xmlns:p14="http://schemas.microsoft.com/office/powerpoint/2010/main" val="1196663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Si al </a:t>
                </a:r>
                <a:r>
                  <a:rPr lang="es-ES_tradnl" sz="2400" b="1" dirty="0">
                    <a:solidFill>
                      <a:schemeClr val="accent6"/>
                    </a:solidFill>
                  </a:rPr>
                  <a:t>MSE</a:t>
                </a:r>
                <a:r>
                  <a:rPr lang="es-ES_tradnl" sz="2400" dirty="0"/>
                  <a:t> le calculamos la raíz, tendremos una métrica llamada </a:t>
                </a:r>
                <a:r>
                  <a:rPr lang="es-ES_tradnl" sz="2400" b="1" dirty="0">
                    <a:solidFill>
                      <a:schemeClr val="accent5"/>
                    </a:solidFill>
                  </a:rPr>
                  <a:t>RMSE</a:t>
                </a:r>
                <a:r>
                  <a:rPr lang="es-ES_tradnl" sz="2400" dirty="0"/>
                  <a:t> que tiene la misma unidad de la salida original, donde el </a:t>
                </a:r>
                <a:r>
                  <a:rPr lang="es-ES_tradnl" sz="2400" b="1" dirty="0">
                    <a:solidFill>
                      <a:schemeClr val="accent6"/>
                    </a:solidFill>
                  </a:rPr>
                  <a:t>MSE</a:t>
                </a:r>
                <a:r>
                  <a:rPr lang="es-ES_tradnl" sz="2400" dirty="0"/>
                  <a:t> no. El </a:t>
                </a:r>
                <a:r>
                  <a:rPr lang="es-ES_tradnl" sz="2400" b="1" dirty="0">
                    <a:solidFill>
                      <a:schemeClr val="accent5"/>
                    </a:solidFill>
                  </a:rPr>
                  <a:t>RMSE</a:t>
                </a:r>
                <a:r>
                  <a:rPr lang="es-ES_tradnl" sz="2400" dirty="0"/>
                  <a:t> es análogo al desvío estándar. </a:t>
                </a: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rad>
                    </m:oMath>
                  </m:oMathPara>
                </a14:m>
                <a:endParaRPr lang="es-ES_tradnl" sz="2400" dirty="0"/>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r="-1186" b="-16721"/>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Raíz cuadrada del error cuadrático medio (RMSE)</a:t>
            </a:r>
          </a:p>
        </p:txBody>
      </p:sp>
    </p:spTree>
    <p:extLst>
      <p:ext uri="{BB962C8B-B14F-4D97-AF65-F5344CB8AC3E}">
        <p14:creationId xmlns:p14="http://schemas.microsoft.com/office/powerpoint/2010/main" val="1056280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Valores atípicos es una constante de discusión. </a:t>
            </a:r>
            <a:r>
              <a:rPr lang="es-ES_tradnl" sz="2400" i="1" dirty="0"/>
              <a:t>¿Se incluyen o no?</a:t>
            </a:r>
          </a:p>
          <a:p>
            <a:pPr marL="0" indent="0">
              <a:buNone/>
            </a:pPr>
            <a:r>
              <a:rPr lang="es-ES_tradnl" sz="2400" dirty="0"/>
              <a:t>La respuesta dependerá del problema en particular, de los datos disponibles y las consecuencias que hay si se consideran o no.</a:t>
            </a:r>
          </a:p>
          <a:p>
            <a:pPr marL="0" indent="0">
              <a:buNone/>
            </a:pPr>
            <a:r>
              <a:rPr lang="es-ES_tradnl" sz="2400" dirty="0"/>
              <a:t>Si quiero tenerlo en cuenta a la hora de comparar modelos, me va a convenir usar MSE, en cambio sí quiero reducir su importancia, puedo usar MAE.</a:t>
            </a:r>
          </a:p>
          <a:p>
            <a:pPr marL="0" indent="0">
              <a:buNone/>
            </a:pPr>
            <a:r>
              <a:rPr lang="es-ES_tradnl" sz="2400" dirty="0"/>
              <a:t>Ambas son métricas de error viables, pero describen diferentes matices sobre los errores de predicción.</a:t>
            </a:r>
          </a:p>
        </p:txBody>
      </p:sp>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err="1">
                <a:latin typeface="+mj-lt"/>
              </a:rPr>
              <a:t>Outliers</a:t>
            </a:r>
            <a:endParaRPr lang="es-ES_tradnl" sz="2400" dirty="0">
              <a:latin typeface="+mj-lt"/>
            </a:endParaRPr>
          </a:p>
        </p:txBody>
      </p:sp>
    </p:spTree>
    <p:extLst>
      <p:ext uri="{BB962C8B-B14F-4D97-AF65-F5344CB8AC3E}">
        <p14:creationId xmlns:p14="http://schemas.microsoft.com/office/powerpoint/2010/main" val="2896421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fontScale="92500"/>
              </a:bodyPr>
              <a:lstStyle/>
              <a:p>
                <a:pPr marL="0" indent="0">
                  <a:buNone/>
                </a:pPr>
                <a:r>
                  <a:rPr lang="es-ES_tradnl" sz="2400" dirty="0"/>
                  <a:t>El </a:t>
                </a:r>
                <a:r>
                  <a:rPr lang="es-ES_tradnl" sz="2400" b="1" dirty="0">
                    <a:solidFill>
                      <a:schemeClr val="accent1"/>
                    </a:solidFill>
                  </a:rPr>
                  <a:t>error absoluto porcentual medio (MAPE) </a:t>
                </a:r>
                <a:r>
                  <a:rPr lang="es-ES_tradnl" sz="2400" dirty="0"/>
                  <a:t>es el cálculo del error </a:t>
                </a:r>
                <a:r>
                  <a:rPr lang="es-ES_tradnl" sz="2400" b="1" dirty="0">
                    <a:solidFill>
                      <a:schemeClr val="accent4"/>
                    </a:solidFill>
                  </a:rPr>
                  <a:t>MAE,</a:t>
                </a:r>
                <a:r>
                  <a:rPr lang="es-ES_tradnl" sz="2400" dirty="0"/>
                  <a:t> pero escalado al verdadero valor, por lo que el resultado es porcentual</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d>
                        </m:e>
                      </m:nary>
                    </m:oMath>
                  </m:oMathPara>
                </a14:m>
                <a:endParaRPr lang="es-ES_tradnl" sz="2400" dirty="0"/>
              </a:p>
              <a:p>
                <a:pPr marL="0" indent="0">
                  <a:buNone/>
                </a:pPr>
                <a:r>
                  <a:rPr lang="es-ES_tradnl" sz="2400" dirty="0"/>
                  <a:t>No es una métrica buena porque es susceptible a errores numéricos. No puede calcularse cuando y</a:t>
                </a:r>
                <a:r>
                  <a:rPr lang="es-ES_tradnl" sz="2400" baseline="-25000" dirty="0"/>
                  <a:t>[i]</a:t>
                </a:r>
                <a:r>
                  <a:rPr lang="es-ES_tradnl" sz="2400" dirty="0"/>
                  <a:t> vale cero. Y además tiene sesgo para cuando la predicción subestima:</a:t>
                </a:r>
              </a:p>
              <a:p>
                <a:pPr marL="0" indent="0">
                  <a:buNone/>
                </a:pPr>
                <a:endParaRPr lang="es-ES_tradnl" sz="2400" dirty="0"/>
              </a:p>
              <a:p>
                <a:pPr marL="0" indent="0">
                  <a:buNone/>
                </a:pPr>
                <a:r>
                  <a:rPr lang="es-ES_tradnl" sz="2400" dirty="0">
                    <a:solidFill>
                      <a:schemeClr val="bg1"/>
                    </a:solidFill>
                  </a:rPr>
                  <a:t>s</a:t>
                </a: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5574" r="-1068"/>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porcentual medio (MAPE)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2CA7349-C114-4FD1-BF08-6C2D28835B66}"/>
                  </a:ext>
                </a:extLst>
              </p:cNvPr>
              <p:cNvSpPr txBox="1"/>
              <p:nvPr/>
            </p:nvSpPr>
            <p:spPr>
              <a:xfrm>
                <a:off x="2840018" y="5176676"/>
                <a:ext cx="2635624"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=10   </m:t>
                      </m:r>
                      <m:r>
                        <a:rPr lang="en-US" b="0" i="1" smtClean="0">
                          <a:latin typeface="Cambria Math" panose="02040503050406030204" pitchFamily="18" charset="0"/>
                        </a:rPr>
                        <m:t>𝑦</m:t>
                      </m:r>
                      <m:r>
                        <a:rPr lang="en-US" b="0" i="1" smtClean="0">
                          <a:latin typeface="Cambria Math" panose="02040503050406030204" pitchFamily="18" charset="0"/>
                        </a:rPr>
                        <m:t>=20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=50%</m:t>
                    </m:r>
                  </m:oMath>
                </a14:m>
                <a:r>
                  <a:rPr lang="es-ES_tradnl" dirty="0"/>
                  <a:t> </a:t>
                </a:r>
              </a:p>
            </p:txBody>
          </p:sp>
        </mc:Choice>
        <mc:Fallback>
          <p:sp>
            <p:nvSpPr>
              <p:cNvPr id="7" name="TextBox 6">
                <a:extLst>
                  <a:ext uri="{FF2B5EF4-FFF2-40B4-BE49-F238E27FC236}">
                    <a16:creationId xmlns:a16="http://schemas.microsoft.com/office/drawing/2014/main" id="{A2CA7349-C114-4FD1-BF08-6C2D28835B66}"/>
                  </a:ext>
                </a:extLst>
              </p:cNvPr>
              <p:cNvSpPr txBox="1">
                <a:spLocks noRot="1" noChangeAspect="1" noMove="1" noResize="1" noEditPoints="1" noAdjustHandles="1" noChangeArrowheads="1" noChangeShapeType="1" noTextEdit="1"/>
              </p:cNvSpPr>
              <p:nvPr/>
            </p:nvSpPr>
            <p:spPr>
              <a:xfrm>
                <a:off x="2840018" y="5176676"/>
                <a:ext cx="2635624" cy="646331"/>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BB687E2-75DD-52B5-C5FD-B530E454AC22}"/>
                  </a:ext>
                </a:extLst>
              </p:cNvPr>
              <p:cNvSpPr txBox="1"/>
              <p:nvPr/>
            </p:nvSpPr>
            <p:spPr>
              <a:xfrm>
                <a:off x="6716358" y="5176675"/>
                <a:ext cx="2635624"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=20   </m:t>
                      </m:r>
                      <m:r>
                        <a:rPr lang="en-US" b="0" i="1" smtClean="0">
                          <a:latin typeface="Cambria Math" panose="02040503050406030204" pitchFamily="18" charset="0"/>
                        </a:rPr>
                        <m:t>𝑦</m:t>
                      </m:r>
                      <m:r>
                        <a:rPr lang="en-US" b="0" i="1" smtClean="0">
                          <a:latin typeface="Cambria Math" panose="02040503050406030204" pitchFamily="18" charset="0"/>
                        </a:rPr>
                        <m:t>=10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=100%</m:t>
                    </m:r>
                  </m:oMath>
                </a14:m>
                <a:r>
                  <a:rPr lang="es-ES_tradnl" dirty="0"/>
                  <a:t> </a:t>
                </a:r>
              </a:p>
            </p:txBody>
          </p:sp>
        </mc:Choice>
        <mc:Fallback>
          <p:sp>
            <p:nvSpPr>
              <p:cNvPr id="8" name="TextBox 7">
                <a:extLst>
                  <a:ext uri="{FF2B5EF4-FFF2-40B4-BE49-F238E27FC236}">
                    <a16:creationId xmlns:a16="http://schemas.microsoft.com/office/drawing/2014/main" id="{CBB687E2-75DD-52B5-C5FD-B530E454AC22}"/>
                  </a:ext>
                </a:extLst>
              </p:cNvPr>
              <p:cNvSpPr txBox="1">
                <a:spLocks noRot="1" noChangeAspect="1" noMove="1" noResize="1" noEditPoints="1" noAdjustHandles="1" noChangeArrowheads="1" noChangeShapeType="1" noTextEdit="1"/>
              </p:cNvSpPr>
              <p:nvPr/>
            </p:nvSpPr>
            <p:spPr>
              <a:xfrm>
                <a:off x="6716358" y="5176675"/>
                <a:ext cx="2635624" cy="646331"/>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966655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porcentual medio (MPE) </a:t>
                </a:r>
                <a:r>
                  <a:rPr lang="es-ES_tradnl" sz="2400" dirty="0"/>
                  <a:t>es el cálculo del error </a:t>
                </a:r>
                <a:r>
                  <a:rPr lang="es-ES_tradnl" sz="2400" b="1" dirty="0">
                    <a:solidFill>
                      <a:schemeClr val="accent1"/>
                    </a:solidFill>
                  </a:rPr>
                  <a:t>MAPE,</a:t>
                </a:r>
                <a:r>
                  <a:rPr lang="es-ES_tradnl" sz="2400" dirty="0"/>
                  <a:t> pero ahora no calculamos el valor absoluto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nary>
                    </m:oMath>
                  </m:oMathPara>
                </a14:m>
                <a:endParaRPr lang="es-ES_tradnl" sz="2400" dirty="0"/>
              </a:p>
              <a:p>
                <a:pPr marL="0" indent="0">
                  <a:buNone/>
                </a:pPr>
                <a:r>
                  <a:rPr lang="es-ES_tradnl" sz="2400" dirty="0"/>
                  <a:t>Aunque la falta de valor absoluto puede ser problemático ya que puede cancelar términos, nos permite saber si:</a:t>
                </a:r>
              </a:p>
              <a:p>
                <a:pPr lvl="1"/>
                <a:r>
                  <a:rPr lang="es-ES_tradnl" sz="2200" dirty="0"/>
                  <a:t>El modelo subestima</a:t>
                </a:r>
              </a:p>
              <a:p>
                <a:pPr lvl="1"/>
                <a:r>
                  <a:rPr lang="es-ES_tradnl" sz="2200" dirty="0"/>
                  <a:t>El modelo sobreestima</a:t>
                </a:r>
                <a:endParaRPr lang="es-ES_tradnl" sz="2200" dirty="0">
                  <a:solidFill>
                    <a:schemeClr val="bg1"/>
                  </a:solidFill>
                </a:endParaRP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6557" b="-1639"/>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porcentual medio (MPE)</a:t>
            </a:r>
          </a:p>
        </p:txBody>
      </p:sp>
    </p:spTree>
    <p:extLst>
      <p:ext uri="{BB962C8B-B14F-4D97-AF65-F5344CB8AC3E}">
        <p14:creationId xmlns:p14="http://schemas.microsoft.com/office/powerpoint/2010/main" val="3085610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Tree>
    <p:extLst>
      <p:ext uri="{BB962C8B-B14F-4D97-AF65-F5344CB8AC3E}">
        <p14:creationId xmlns:p14="http://schemas.microsoft.com/office/powerpoint/2010/main" val="120818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Tratamiento de Variables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En la regresión lineal, tenemos la multiplicación de coeficientes por nuestras entradas:</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a:p>
                <a:pPr marL="0" indent="0">
                  <a:buNone/>
                </a:pPr>
                <a:r>
                  <a:rPr lang="es-ES_tradnl" dirty="0"/>
                  <a:t>Los coeficientes nos dan un </a:t>
                </a:r>
                <a:r>
                  <a:rPr lang="es-ES_tradnl" b="1" dirty="0">
                    <a:solidFill>
                      <a:schemeClr val="accent3"/>
                    </a:solidFill>
                  </a:rPr>
                  <a:t>valor de importancia de las entradas</a:t>
                </a:r>
                <a:r>
                  <a:rPr lang="es-ES_tradnl" dirty="0"/>
                  <a:t>. Pero esto si todas las entradas están en la misma escala. </a:t>
                </a:r>
              </a:p>
              <a:p>
                <a:pPr marL="0" indent="0">
                  <a:buNone/>
                </a:pPr>
                <a:r>
                  <a:rPr lang="es-ES_tradnl" dirty="0"/>
                  <a:t>Si la variable x</a:t>
                </a:r>
                <a:r>
                  <a:rPr lang="es-ES_tradnl" baseline="-25000" dirty="0"/>
                  <a:t>0</a:t>
                </a:r>
                <a:r>
                  <a:rPr lang="es-ES_tradnl" dirty="0"/>
                  <a:t> está en rango de [1000, 3000] y x</a:t>
                </a:r>
                <a:r>
                  <a:rPr lang="es-ES_tradnl" baseline="-25000" dirty="0"/>
                  <a:t>1</a:t>
                </a:r>
                <a:r>
                  <a:rPr lang="es-ES_tradnl" dirty="0"/>
                  <a:t> en [-1, 1], los valores de w</a:t>
                </a:r>
                <a:r>
                  <a:rPr lang="es-ES_tradnl" baseline="-25000" dirty="0"/>
                  <a:t>0</a:t>
                </a:r>
                <a:r>
                  <a:rPr lang="es-ES_tradnl" dirty="0"/>
                  <a:t> y w</a:t>
                </a:r>
                <a:r>
                  <a:rPr lang="es-ES_tradnl" baseline="-25000" dirty="0"/>
                  <a:t>1</a:t>
                </a:r>
                <a:r>
                  <a:rPr lang="es-ES_tradnl" dirty="0"/>
                  <a:t> van a ser de diferentes escalas, y por consiguiente no comparables. </a:t>
                </a:r>
              </a:p>
              <a:p>
                <a:pPr marL="0" indent="0">
                  <a:buNone/>
                </a:pPr>
                <a:r>
                  <a:rPr lang="es-ES_tradnl" dirty="0"/>
                  <a:t>Además, aunque la regresión lineal no presenta problemas de escalas, valores muy diferentes nos pueden introducir </a:t>
                </a:r>
                <a:r>
                  <a:rPr lang="es-ES_tradnl" b="1" dirty="0">
                    <a:solidFill>
                      <a:schemeClr val="accent5"/>
                    </a:solidFill>
                  </a:rPr>
                  <a:t>errores numéricos</a:t>
                </a:r>
                <a:r>
                  <a:rPr lang="es-ES_tradnl" dirty="0"/>
                  <a:t>. Otro tipo de regresiones o clasificadores si o si necesitan escalas, por lo que debemos normalizar o estandarizar.</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249690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10000"/>
              </a:bodyPr>
              <a:lstStyle/>
              <a:p>
                <a:pPr marL="0" indent="0">
                  <a:buNone/>
                </a:pPr>
                <a:r>
                  <a:rPr lang="es-ES_tradnl" dirty="0"/>
                  <a:t>Una forma de </a:t>
                </a:r>
                <a:r>
                  <a:rPr lang="es-ES_tradnl" b="1" dirty="0">
                    <a:solidFill>
                      <a:schemeClr val="accent3"/>
                    </a:solidFill>
                  </a:rPr>
                  <a:t>normalizar</a:t>
                </a:r>
                <a:r>
                  <a:rPr lang="es-ES_tradnl" dirty="0"/>
                  <a:t> es hacer que los valores estén entre 0 y 1, tomando el máximo y el mínimo. </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b="0" dirty="0"/>
              </a:p>
              <a:p>
                <a:pPr marL="0" indent="0">
                  <a:buNone/>
                </a:pPr>
                <a:r>
                  <a:rPr lang="es-ES_tradnl" dirty="0"/>
                  <a:t>Esta fórmula se usa cuando la distribución de datos no es normal. Pero cuando nuestros datos tienen una distribución normal, como la suposición en regresión lineal, se aplica </a:t>
                </a:r>
                <a:r>
                  <a:rPr lang="es-ES_tradnl" b="1" dirty="0">
                    <a:solidFill>
                      <a:schemeClr val="accent1"/>
                    </a:solidFill>
                  </a:rPr>
                  <a:t>estandarización</a:t>
                </a:r>
                <a:r>
                  <a:rPr lang="es-ES_tradnl" dirty="0"/>
                  <a:t>:</a:t>
                </a:r>
              </a:p>
              <a:p>
                <a:pPr marL="0" indent="0" algn="ctr">
                  <a:buNone/>
                </a:pPr>
                <a14:m>
                  <m:oMathPara xmlns:m="http://schemas.openxmlformats.org/officeDocument/2006/math">
                    <m:oMathParaPr>
                      <m:jc m:val="centerGroup"/>
                    </m:oMathParaPr>
                    <m:oMath xmlns:m="http://schemas.openxmlformats.org/officeDocument/2006/math">
                      <m:acc>
                        <m:accPr>
                          <m:chr m:val="̃"/>
                          <m:ctrlPr>
                            <a:rPr lang="es-ES_tradnl"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r>
                            <m:rPr>
                              <m:sty m:val="p"/>
                            </m:rPr>
                            <a:rPr lang="en-US" b="0" i="0" smtClean="0">
                              <a:latin typeface="Cambria Math" panose="02040503050406030204" pitchFamily="18" charset="0"/>
                            </a:rPr>
                            <m:t>mean</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std</m:t>
                              </m:r>
                            </m:fName>
                            <m:e>
                              <m:d>
                                <m:dPr>
                                  <m:ctrlPr>
                                    <a:rPr lang="en-US" i="1">
                                      <a:latin typeface="Cambria Math" panose="02040503050406030204" pitchFamily="18" charset="0"/>
                                    </a:rPr>
                                  </m:ctrlPr>
                                </m:dPr>
                                <m:e>
                                  <m:r>
                                    <a:rPr lang="en-US" i="1">
                                      <a:latin typeface="Cambria Math" panose="02040503050406030204" pitchFamily="18" charset="0"/>
                                    </a:rPr>
                                    <m:t>𝑥</m:t>
                                  </m:r>
                                </m:e>
                              </m:d>
                            </m:e>
                          </m:func>
                        </m:den>
                      </m:f>
                    </m:oMath>
                  </m:oMathPara>
                </a14:m>
                <a:endParaRPr lang="es-ES_tradnl" dirty="0"/>
              </a:p>
              <a:p>
                <a:pPr marL="0" indent="0">
                  <a:buNone/>
                </a:pPr>
                <a:r>
                  <a:rPr lang="es-ES_tradnl" dirty="0"/>
                  <a:t>Donde ahora hacemos que la distribución tenga medio cero y desvío estándar uno. </a:t>
                </a:r>
              </a:p>
              <a:p>
                <a:pPr marL="0" indent="0">
                  <a:buNone/>
                </a:pPr>
                <a:r>
                  <a:rPr lang="es-ES_tradnl" dirty="0"/>
                  <a:t>Con estos escalados, ahora los parámetros tendrán sentido entre sí.</a:t>
                </a:r>
              </a:p>
              <a:p>
                <a:pPr marL="0" indent="0">
                  <a:buNone/>
                </a:pPr>
                <a:r>
                  <a:rPr lang="es-ES_tradnl" dirty="0"/>
                  <a:t>Mas detalles los verán en: </a:t>
                </a:r>
                <a:r>
                  <a:rPr lang="es-ES_tradnl" b="1" i="1" dirty="0">
                    <a:solidFill>
                      <a:schemeClr val="accent5"/>
                    </a:solidFill>
                  </a:rPr>
                  <a:t>Análisis de datos</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667" r="-104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3916826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regresión utiliza variables numéricas para predecir un valor. ¿Como podemos hacer para usar variables categóricas?</a:t>
            </a:r>
          </a:p>
          <a:p>
            <a:pPr marL="0" indent="0">
              <a:buNone/>
            </a:pPr>
            <a:r>
              <a:rPr lang="es-ES_tradnl" dirty="0"/>
              <a:t>Para poder usarlos, debemos transformarlos en numéricas mediante alguna codificación. </a:t>
            </a:r>
          </a:p>
          <a:p>
            <a:pPr marL="0" indent="0">
              <a:buNone/>
            </a:pPr>
            <a:r>
              <a:rPr lang="es-ES_tradnl" dirty="0"/>
              <a:t>Cuando tenemos variables categóricas ordinales, podemos asociar un número. </a:t>
            </a:r>
          </a:p>
          <a:p>
            <a:pPr marL="0" indent="0">
              <a:buNone/>
            </a:pPr>
            <a:r>
              <a:rPr lang="es-ES_tradnl" dirty="0"/>
              <a:t>Por ejemplo, si tenemos que usar casos como : </a:t>
            </a:r>
            <a:r>
              <a:rPr lang="es-ES_tradnl" i="1" dirty="0"/>
              <a:t>“me gusta mucho”, “me gusta poco”, “neutral”, “no me gusta poco”…</a:t>
            </a:r>
          </a:p>
          <a:p>
            <a:pPr marL="0" indent="0">
              <a:buNone/>
            </a:pPr>
            <a:r>
              <a:rPr lang="es-ES_tradnl" dirty="0">
                <a:solidFill>
                  <a:schemeClr val="accent3"/>
                </a:solidFill>
              </a:rPr>
              <a:t>Se puede usar números enteros, teniendo en cuenta el orden para darle importancia.</a:t>
            </a:r>
            <a:r>
              <a:rPr lang="es-ES_tradnl" dirty="0"/>
              <a:t> Estará en la creatividad de quien lo hace para determinar si las distancias son equidistantes o no.    </a:t>
            </a:r>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88858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Ahora si tenemos casos nominales no podemos asociar números, porque al hacerlo, establecemos un orden. </a:t>
            </a:r>
          </a:p>
          <a:p>
            <a:pPr marL="0" indent="0">
              <a:buNone/>
            </a:pPr>
            <a:r>
              <a:rPr lang="es-ES_tradnl" dirty="0"/>
              <a:t>Para este tipo de variable existe </a:t>
            </a:r>
            <a:r>
              <a:rPr lang="es-ES_tradnl" b="1" dirty="0" err="1">
                <a:solidFill>
                  <a:schemeClr val="accent5"/>
                </a:solidFill>
              </a:rPr>
              <a:t>one-hot</a:t>
            </a:r>
            <a:r>
              <a:rPr lang="es-ES_tradnl" b="1" dirty="0">
                <a:solidFill>
                  <a:schemeClr val="accent5"/>
                </a:solidFill>
              </a:rPr>
              <a:t> </a:t>
            </a:r>
            <a:r>
              <a:rPr lang="es-ES_tradnl" b="1" dirty="0" err="1">
                <a:solidFill>
                  <a:schemeClr val="accent5"/>
                </a:solidFill>
              </a:rPr>
              <a:t>encoding</a:t>
            </a:r>
            <a:r>
              <a:rPr lang="es-ES_tradnl" dirty="0"/>
              <a:t>. </a:t>
            </a:r>
          </a:p>
          <a:p>
            <a:pPr marL="0" indent="0">
              <a:buNone/>
            </a:pPr>
            <a:r>
              <a:rPr lang="es-ES_tradnl" dirty="0"/>
              <a:t>Al usar esta codificación, creamos nuevos atributos de acuerdo con la cantidad de clases presentes en la variable categórica, es decir, si hay </a:t>
            </a:r>
            <a:r>
              <a:rPr lang="es-ES_tradnl" b="1" dirty="0">
                <a:solidFill>
                  <a:schemeClr val="accent3"/>
                </a:solidFill>
              </a:rPr>
              <a:t>n</a:t>
            </a:r>
            <a:r>
              <a:rPr lang="es-ES_tradnl" dirty="0"/>
              <a:t> número de categorías, se crearán </a:t>
            </a:r>
            <a:r>
              <a:rPr lang="es-ES_tradnl" b="1" dirty="0">
                <a:solidFill>
                  <a:schemeClr val="accent3"/>
                </a:solidFill>
              </a:rPr>
              <a:t>n</a:t>
            </a:r>
            <a:r>
              <a:rPr lang="es-ES_tradnl" dirty="0"/>
              <a:t> nuevos atributos. Estos atributos creados se denominan </a:t>
            </a:r>
            <a:r>
              <a:rPr lang="es-ES_tradnl" b="1" i="1" dirty="0">
                <a:solidFill>
                  <a:schemeClr val="accent3"/>
                </a:solidFill>
              </a:rPr>
              <a:t>variables </a:t>
            </a:r>
            <a:r>
              <a:rPr lang="es-ES_tradnl" b="1" i="1" dirty="0" err="1">
                <a:solidFill>
                  <a:schemeClr val="accent3"/>
                </a:solidFill>
              </a:rPr>
              <a:t>dummies</a:t>
            </a:r>
            <a:r>
              <a:rPr lang="es-ES_tradnl" dirty="0"/>
              <a:t>. </a:t>
            </a:r>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629210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757434321"/>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8804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3686624809"/>
              </p:ext>
            </p:extLst>
          </p:nvPr>
        </p:nvGraphicFramePr>
        <p:xfrm>
          <a:off x="700088" y="2292350"/>
          <a:ext cx="10691810"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289321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364059026"/>
              </p:ext>
            </p:extLst>
          </p:nvPr>
        </p:nvGraphicFramePr>
        <p:xfrm>
          <a:off x="700088" y="2292350"/>
          <a:ext cx="8553448"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153995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a:t>
                </a:r>
                <a:r>
                  <a:rPr lang="es-ES_tradnl" b="1" dirty="0" err="1">
                    <a:solidFill>
                      <a:schemeClr val="accent3"/>
                    </a:solidFill>
                  </a:rPr>
                  <a:t>one-hot</a:t>
                </a:r>
                <a:r>
                  <a:rPr lang="es-ES_tradnl" b="1" dirty="0">
                    <a:solidFill>
                      <a:schemeClr val="accent3"/>
                    </a:solidFill>
                  </a:rPr>
                  <a:t> </a:t>
                </a:r>
                <a:r>
                  <a:rPr lang="es-ES_tradnl" b="1" dirty="0" err="1">
                    <a:solidFill>
                      <a:schemeClr val="accent3"/>
                    </a:solidFill>
                  </a:rPr>
                  <a:t>enconding</a:t>
                </a:r>
                <a:r>
                  <a:rPr lang="es-ES_tradnl" b="1" dirty="0">
                    <a:solidFill>
                      <a:schemeClr val="accent3"/>
                    </a:solidFill>
                  </a:rPr>
                  <a:t> </a:t>
                </a:r>
                <a:r>
                  <a:rPr lang="es-ES_tradnl" dirty="0"/>
                  <a:t>nos genera un nuevo atributo por categoría, pero esto nos genera </a:t>
                </a:r>
                <a:r>
                  <a:rPr lang="es-ES_tradnl" i="1" dirty="0">
                    <a:solidFill>
                      <a:srgbClr val="C00000"/>
                    </a:solidFill>
                  </a:rPr>
                  <a:t>una trampa</a:t>
                </a:r>
              </a:p>
              <a:p>
                <a:pPr marL="0" indent="0">
                  <a:buNone/>
                </a:pPr>
                <a:r>
                  <a:rPr lang="es-ES_tradnl" dirty="0"/>
                  <a:t>Si vemos el ejemplo, las dos variables que estamos usando están 100% correlacionadas entre sí:</a:t>
                </a:r>
              </a:p>
              <a:p>
                <a:pPr marL="0" indent="0">
                  <a:buNone/>
                </a:pPr>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i="1" smtClean="0">
                          <a:latin typeface="Cambria Math" panose="02040503050406030204" pitchFamily="18" charset="0"/>
                        </a:rPr>
                        <m:t>(</m:t>
                      </m:r>
                      <m:r>
                        <a:rPr lang="en-US" b="0" i="1" smtClean="0">
                          <a:solidFill>
                            <a:srgbClr val="FF0000"/>
                          </a:solidFill>
                          <a:latin typeface="Cambria Math" panose="02040503050406030204" pitchFamily="18" charset="0"/>
                        </a:rPr>
                        <m:t>1−</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𝑎𝑟𝑔</m:t>
                          </m:r>
                        </m:sub>
                      </m:sSub>
                      <m:r>
                        <a:rPr lang="en-US" b="0" i="1" smtClean="0">
                          <a:latin typeface="Cambria Math" panose="02040503050406030204" pitchFamily="18" charset="0"/>
                        </a:rPr>
                        <m:t>)</m:t>
                      </m:r>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a:p>
                <a:pPr marL="0" indent="0">
                  <a:buNone/>
                </a:pPr>
                <a:endParaRPr lang="es-ES_tradnl" dirty="0"/>
              </a:p>
              <a:p>
                <a:pPr marL="0" indent="0">
                  <a:buNone/>
                </a:pPr>
                <a:r>
                  <a:rPr lang="es-ES_tradnl" dirty="0"/>
                  <a:t>Para solucionar esto es quitar siempre quitar una columna para romper la trampa.</a:t>
                </a:r>
              </a:p>
              <a:p>
                <a:pPr marL="0" indent="0">
                  <a:buNone/>
                </a:pPr>
                <a:endParaRPr lang="es-ES_tradnl" dirty="0"/>
              </a:p>
              <a:p>
                <a:pPr marL="0" indent="0">
                  <a:buNone/>
                </a:pPr>
                <a:endParaRPr lang="es-ES_tradnl"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F53E39D-CB70-CF55-8F7D-5D03E4000ED8}"/>
                  </a:ext>
                </a:extLst>
              </p:cNvPr>
              <p:cNvSpPr txBox="1"/>
              <p:nvPr/>
            </p:nvSpPr>
            <p:spPr>
              <a:xfrm>
                <a:off x="822961" y="4156079"/>
                <a:ext cx="1739387"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r>
                        <a:rPr lang="en-US" b="0" i="1" smtClean="0">
                          <a:latin typeface="Cambria Math" panose="02040503050406030204" pitchFamily="18" charset="0"/>
                        </a:rPr>
                        <m:t>=1−</m:t>
                      </m:r>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p:txBody>
          </p:sp>
        </mc:Choice>
        <mc:Fallback>
          <p:sp>
            <p:nvSpPr>
              <p:cNvPr id="8" name="TextBox 7">
                <a:extLst>
                  <a:ext uri="{FF2B5EF4-FFF2-40B4-BE49-F238E27FC236}">
                    <a16:creationId xmlns:a16="http://schemas.microsoft.com/office/drawing/2014/main" id="{AF53E39D-CB70-CF55-8F7D-5D03E4000ED8}"/>
                  </a:ext>
                </a:extLst>
              </p:cNvPr>
              <p:cNvSpPr txBox="1">
                <a:spLocks noRot="1" noChangeAspect="1" noMove="1" noResize="1" noEditPoints="1" noAdjustHandles="1" noChangeArrowheads="1" noChangeShapeType="1" noTextEdit="1"/>
              </p:cNvSpPr>
              <p:nvPr/>
            </p:nvSpPr>
            <p:spPr>
              <a:xfrm>
                <a:off x="822961" y="4156079"/>
                <a:ext cx="1739387" cy="299569"/>
              </a:xfrm>
              <a:prstGeom prst="rect">
                <a:avLst/>
              </a:prstGeom>
              <a:blipFill>
                <a:blip r:embed="rId5"/>
                <a:stretch>
                  <a:fillRect l="-1449" r="-725" b="-20833"/>
                </a:stretch>
              </a:blipFill>
            </p:spPr>
            <p:txBody>
              <a:bodyPr/>
              <a:lstStyle/>
              <a:p>
                <a:r>
                  <a:rPr lang="es-ES_tradnl">
                    <a:noFill/>
                  </a:rPr>
                  <a:t> </a:t>
                </a:r>
              </a:p>
            </p:txBody>
          </p:sp>
        </mc:Fallback>
      </mc:AlternateContent>
    </p:spTree>
    <p:extLst>
      <p:ext uri="{BB962C8B-B14F-4D97-AF65-F5344CB8AC3E}">
        <p14:creationId xmlns:p14="http://schemas.microsoft.com/office/powerpoint/2010/main" val="1183087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909294316"/>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705069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3851258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Construcción de un Modelo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0162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¿Cuándo construimos un modelo de regresión múltiple, como hacemos para elegir los </a:t>
            </a:r>
            <a:r>
              <a:rPr lang="es-ES_tradnl" dirty="0" err="1"/>
              <a:t>features</a:t>
            </a:r>
            <a:r>
              <a:rPr lang="es-ES_tradnl" dirty="0"/>
              <a:t> que formarán parte del modelo?</a:t>
            </a:r>
          </a:p>
          <a:p>
            <a:pPr marL="0" indent="0">
              <a:buNone/>
            </a:pPr>
            <a:r>
              <a:rPr lang="es-ES_tradnl" dirty="0"/>
              <a:t>Ver la correlación entre variables es un primer paso, pero surge la pregunta, si dos variables estas correlacionadas, ¿cuál de las dos descarto?</a:t>
            </a:r>
          </a:p>
          <a:p>
            <a:pPr marL="0" indent="0">
              <a:buNone/>
            </a:pPr>
            <a:endParaRPr lang="es-ES_tradnl" dirty="0"/>
          </a:p>
          <a:p>
            <a:pPr marL="0" indent="0">
              <a:buNone/>
            </a:pPr>
            <a:r>
              <a:rPr lang="es-ES_tradnl" i="1" dirty="0"/>
              <a:t>Por lo que hay diferentes métodos de construir un modelo.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6305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Podemos mencionar 4 formas:</a:t>
            </a:r>
          </a:p>
          <a:p>
            <a:pPr marL="0" indent="0">
              <a:buNone/>
            </a:pPr>
            <a:endParaRPr lang="es-ES_tradnl" dirty="0"/>
          </a:p>
          <a:p>
            <a:r>
              <a:rPr lang="es-ES_tradnl" dirty="0"/>
              <a:t>Exhaustivo</a:t>
            </a:r>
          </a:p>
          <a:p>
            <a:r>
              <a:rPr lang="es-ES_tradnl" dirty="0"/>
              <a:t>Eliminación hacia atrás</a:t>
            </a:r>
          </a:p>
          <a:p>
            <a:r>
              <a:rPr lang="es-ES_tradnl" dirty="0"/>
              <a:t>Selección hacia adelante</a:t>
            </a:r>
          </a:p>
          <a:p>
            <a:r>
              <a:rPr lang="es-ES_tradnl" dirty="0"/>
              <a:t>Eliminación bidireccional</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01345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Este es el caso más sencillo, usamos todas las variables. En qué casos conviene usar esta forma es cuando tenemos conocimiento a priori, o una necesidad especifica.</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Exhaustivo (</a:t>
            </a:r>
            <a:r>
              <a:rPr lang="es-ES_tradnl" sz="2400" dirty="0" err="1">
                <a:latin typeface="+mj-lt"/>
              </a:rPr>
              <a:t>all</a:t>
            </a:r>
            <a:r>
              <a:rPr lang="es-ES_tradnl" sz="2400" dirty="0">
                <a:latin typeface="+mj-lt"/>
              </a:rPr>
              <a:t>-in)</a:t>
            </a:r>
          </a:p>
        </p:txBody>
      </p:sp>
      <p:sp>
        <p:nvSpPr>
          <p:cNvPr id="8" name="Rectangle 7">
            <a:extLst>
              <a:ext uri="{FF2B5EF4-FFF2-40B4-BE49-F238E27FC236}">
                <a16:creationId xmlns:a16="http://schemas.microsoft.com/office/drawing/2014/main" id="{350F50AE-A703-D72A-CB97-649B6B1C8DEE}"/>
              </a:ext>
            </a:extLst>
          </p:cNvPr>
          <p:cNvSpPr/>
          <p:nvPr/>
        </p:nvSpPr>
        <p:spPr>
          <a:xfrm>
            <a:off x="5683422" y="4564875"/>
            <a:ext cx="925158" cy="774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t>y</a:t>
            </a:r>
            <a:endParaRPr lang="es-ES_tradnl" dirty="0"/>
          </a:p>
        </p:txBody>
      </p:sp>
      <p:sp>
        <p:nvSpPr>
          <p:cNvPr id="9" name="Rectangle 8">
            <a:extLst>
              <a:ext uri="{FF2B5EF4-FFF2-40B4-BE49-F238E27FC236}">
                <a16:creationId xmlns:a16="http://schemas.microsoft.com/office/drawing/2014/main" id="{7008448D-AF9E-23A2-9B49-1A9C030DFFE3}"/>
              </a:ext>
            </a:extLst>
          </p:cNvPr>
          <p:cNvSpPr/>
          <p:nvPr/>
        </p:nvSpPr>
        <p:spPr>
          <a:xfrm>
            <a:off x="2729450" y="4564875"/>
            <a:ext cx="925158" cy="7745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2400" dirty="0"/>
              <a:t>x</a:t>
            </a:r>
            <a:r>
              <a:rPr lang="es-ES_tradnl" sz="2400" baseline="-25000" dirty="0"/>
              <a:t>0</a:t>
            </a:r>
            <a:endParaRPr lang="es-ES_tradnl" baseline="-25000" dirty="0"/>
          </a:p>
        </p:txBody>
      </p:sp>
      <p:sp>
        <p:nvSpPr>
          <p:cNvPr id="10" name="Rectangle 9">
            <a:extLst>
              <a:ext uri="{FF2B5EF4-FFF2-40B4-BE49-F238E27FC236}">
                <a16:creationId xmlns:a16="http://schemas.microsoft.com/office/drawing/2014/main" id="{9B5A57BE-CA1A-DF6A-2C88-CF17B521DD7E}"/>
              </a:ext>
            </a:extLst>
          </p:cNvPr>
          <p:cNvSpPr/>
          <p:nvPr/>
        </p:nvSpPr>
        <p:spPr>
          <a:xfrm>
            <a:off x="8637394" y="4564875"/>
            <a:ext cx="925158" cy="7745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400" dirty="0"/>
              <a:t>x</a:t>
            </a:r>
            <a:r>
              <a:rPr lang="es-ES_tradnl" sz="2400" baseline="-25000" dirty="0"/>
              <a:t>3</a:t>
            </a:r>
            <a:endParaRPr lang="es-ES_tradnl" baseline="-25000" dirty="0"/>
          </a:p>
        </p:txBody>
      </p:sp>
      <p:sp>
        <p:nvSpPr>
          <p:cNvPr id="11" name="Rectangle 10">
            <a:extLst>
              <a:ext uri="{FF2B5EF4-FFF2-40B4-BE49-F238E27FC236}">
                <a16:creationId xmlns:a16="http://schemas.microsoft.com/office/drawing/2014/main" id="{2DC1DA1E-697B-0B6B-FAF7-D006673849C3}"/>
              </a:ext>
            </a:extLst>
          </p:cNvPr>
          <p:cNvSpPr/>
          <p:nvPr/>
        </p:nvSpPr>
        <p:spPr>
          <a:xfrm>
            <a:off x="3968372" y="3261551"/>
            <a:ext cx="925158" cy="77455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2400" dirty="0"/>
              <a:t>x</a:t>
            </a:r>
            <a:r>
              <a:rPr lang="es-ES_tradnl" sz="2400" baseline="-25000" dirty="0"/>
              <a:t>1</a:t>
            </a:r>
            <a:endParaRPr lang="es-ES_tradnl" baseline="-25000" dirty="0"/>
          </a:p>
        </p:txBody>
      </p:sp>
      <p:sp>
        <p:nvSpPr>
          <p:cNvPr id="12" name="Rectangle 11">
            <a:extLst>
              <a:ext uri="{FF2B5EF4-FFF2-40B4-BE49-F238E27FC236}">
                <a16:creationId xmlns:a16="http://schemas.microsoft.com/office/drawing/2014/main" id="{4A76BCF3-88A1-54A9-D677-117AFF993D4A}"/>
              </a:ext>
            </a:extLst>
          </p:cNvPr>
          <p:cNvSpPr/>
          <p:nvPr/>
        </p:nvSpPr>
        <p:spPr>
          <a:xfrm>
            <a:off x="7298472" y="3261551"/>
            <a:ext cx="925158" cy="77455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sz="2400" dirty="0"/>
              <a:t>x</a:t>
            </a:r>
            <a:r>
              <a:rPr lang="es-ES_tradnl" sz="2400" baseline="-25000" dirty="0"/>
              <a:t>2</a:t>
            </a:r>
            <a:endParaRPr lang="es-ES_tradnl" baseline="-25000" dirty="0"/>
          </a:p>
        </p:txBody>
      </p:sp>
      <p:cxnSp>
        <p:nvCxnSpPr>
          <p:cNvPr id="14" name="Straight Arrow Connector 13">
            <a:extLst>
              <a:ext uri="{FF2B5EF4-FFF2-40B4-BE49-F238E27FC236}">
                <a16:creationId xmlns:a16="http://schemas.microsoft.com/office/drawing/2014/main" id="{7CF59CD8-9AE7-D57C-D8A3-ACC7488F4626}"/>
              </a:ext>
            </a:extLst>
          </p:cNvPr>
          <p:cNvCxnSpPr>
            <a:stCxn id="9" idx="3"/>
            <a:endCxn id="8" idx="1"/>
          </p:cNvCxnSpPr>
          <p:nvPr/>
        </p:nvCxnSpPr>
        <p:spPr>
          <a:xfrm>
            <a:off x="3654608"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C9F8C30-8CA0-6C11-FA43-465BA46442AB}"/>
              </a:ext>
            </a:extLst>
          </p:cNvPr>
          <p:cNvCxnSpPr>
            <a:cxnSpLocks/>
          </p:cNvCxnSpPr>
          <p:nvPr/>
        </p:nvCxnSpPr>
        <p:spPr>
          <a:xfrm>
            <a:off x="4893530" y="4036101"/>
            <a:ext cx="7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2058295-DC05-323C-09C5-6F89CFA829F5}"/>
              </a:ext>
            </a:extLst>
          </p:cNvPr>
          <p:cNvCxnSpPr>
            <a:cxnSpLocks/>
          </p:cNvCxnSpPr>
          <p:nvPr/>
        </p:nvCxnSpPr>
        <p:spPr>
          <a:xfrm flipH="1">
            <a:off x="6608580" y="4036101"/>
            <a:ext cx="6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2855333-59C4-C372-40A5-FCD9AE1A7487}"/>
              </a:ext>
            </a:extLst>
          </p:cNvPr>
          <p:cNvCxnSpPr>
            <a:cxnSpLocks/>
            <a:stCxn id="10" idx="1"/>
            <a:endCxn id="8" idx="3"/>
          </p:cNvCxnSpPr>
          <p:nvPr/>
        </p:nvCxnSpPr>
        <p:spPr>
          <a:xfrm flipH="1">
            <a:off x="6608580"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1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Se arranca con un modelo completo con todas las variables. </a:t>
            </a:r>
          </a:p>
          <a:p>
            <a:r>
              <a:rPr lang="es-ES_tradnl" sz="2400" dirty="0"/>
              <a:t>Se va eliminado de forma </a:t>
            </a:r>
            <a:r>
              <a:rPr lang="es-ES_tradnl" sz="2400" dirty="0" err="1"/>
              <a:t>greedy</a:t>
            </a:r>
            <a:r>
              <a:rPr lang="es-ES_tradnl" sz="2400" dirty="0"/>
              <a:t>, variables de entrada que menos “aportan” el modelo de una por vez.</a:t>
            </a:r>
          </a:p>
          <a:p>
            <a:r>
              <a:rPr lang="es-ES_tradnl" sz="2400" dirty="0"/>
              <a:t>Se continua hasta que eliminar variables no mejore significativamente el modelo.</a:t>
            </a:r>
          </a:p>
          <a:p>
            <a:r>
              <a:rPr lang="es-ES_tradnl" sz="2400" dirty="0"/>
              <a:t>La forma que se puede realizar es con alguna métrica que nos mida la información que aporta cada variable.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hacia atrás</a:t>
            </a:r>
          </a:p>
        </p:txBody>
      </p:sp>
    </p:spTree>
    <p:extLst>
      <p:ext uri="{BB962C8B-B14F-4D97-AF65-F5344CB8AC3E}">
        <p14:creationId xmlns:p14="http://schemas.microsoft.com/office/powerpoint/2010/main" val="1394029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Comienza con un modelo </a:t>
            </a:r>
            <a:r>
              <a:rPr lang="es-ES_tradnl" sz="2400" i="1" dirty="0">
                <a:solidFill>
                  <a:schemeClr val="accent5"/>
                </a:solidFill>
              </a:rPr>
              <a:t>vacío</a:t>
            </a:r>
            <a:r>
              <a:rPr lang="es-ES_tradnl" sz="2400" dirty="0"/>
              <a:t> con solo la ordenada al origen.</a:t>
            </a:r>
          </a:p>
          <a:p>
            <a:r>
              <a:rPr lang="es-ES_tradnl" sz="2400" dirty="0"/>
              <a:t>Luego se agrega las variables que más aporta al modelo (usando el criterio de ajuste) de una por vez.</a:t>
            </a:r>
          </a:p>
          <a:p>
            <a:r>
              <a:rPr lang="es-ES_tradnl" sz="2400" dirty="0"/>
              <a:t>Se termina una vez que agregar más variables no genera mejor aporte.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Selección hacia adelante</a:t>
            </a:r>
          </a:p>
        </p:txBody>
      </p:sp>
    </p:spTree>
    <p:extLst>
      <p:ext uri="{BB962C8B-B14F-4D97-AF65-F5344CB8AC3E}">
        <p14:creationId xmlns:p14="http://schemas.microsoft.com/office/powerpoint/2010/main" val="461801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Es en esencia la selección hacia adelante, pero dando la posibilidad de quitar variables en cada iteración cuando se observa correlación entre variables.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bidireccional</a:t>
            </a:r>
          </a:p>
        </p:txBody>
      </p:sp>
    </p:spTree>
    <p:extLst>
      <p:ext uri="{BB962C8B-B14F-4D97-AF65-F5344CB8AC3E}">
        <p14:creationId xmlns:p14="http://schemas.microsoft.com/office/powerpoint/2010/main" val="3664600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lnSpcReduction="10000"/>
              </a:bodyPr>
              <a:lstStyle/>
              <a:p>
                <a:r>
                  <a:rPr lang="es-ES_tradnl" sz="2400" b="1" dirty="0">
                    <a:solidFill>
                      <a:schemeClr val="accent5"/>
                    </a:solidFill>
                  </a:rPr>
                  <a:t>Bondad de ajuste: </a:t>
                </a:r>
                <a:r>
                  <a:rPr lang="es-ES_tradnl" sz="2400" dirty="0"/>
                  <a:t>Se realiza un test de hipótesis si el coeficiente de una entrada en particular es cero. Luego se evalúa el valor de p. Un valor p bajo (&lt; 0,05) indica que se puede rechazar la hipótesis nula, indicando que cambios en esta variable es probable que genere cambios en la respuesta.</a:t>
                </a:r>
              </a:p>
              <a:p>
                <a:r>
                  <a:rPr lang="es-ES_tradnl" sz="2400" b="1" dirty="0">
                    <a:solidFill>
                      <a:srgbClr val="00B050"/>
                    </a:solidFill>
                  </a:rPr>
                  <a:t>Coeficiente de Pearson ajustado</a:t>
                </a:r>
                <a:r>
                  <a:rPr lang="es-ES_tradnl" sz="2400" dirty="0"/>
                  <a:t>: El cual es el R</a:t>
                </a:r>
                <a:r>
                  <a:rPr lang="es-ES_tradnl" sz="2400" baseline="30000" dirty="0"/>
                  <a:t>2</a:t>
                </a:r>
                <a:r>
                  <a:rPr lang="es-ES_tradnl" sz="2400" dirty="0"/>
                  <a:t> pero penalizando la complejidad del modelo:</a:t>
                </a:r>
              </a:p>
              <a:p>
                <a:pPr marL="0" indent="0" algn="ctr">
                  <a:buNone/>
                </a:pPr>
                <a14:m>
                  <m:oMathPara xmlns:m="http://schemas.openxmlformats.org/officeDocument/2006/math">
                    <m:oMathParaPr>
                      <m:jc m:val="centerGroup"/>
                    </m:oMathParaPr>
                    <m:oMath xmlns:m="http://schemas.openxmlformats.org/officeDocument/2006/math">
                      <m:sSubSup>
                        <m:sSubSupPr>
                          <m:ctrlPr>
                            <a:rPr lang="es-ES_tradnl"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𝑎𝑑𝑗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smtClean="0">
                              <a:latin typeface="Cambria Math" panose="02040503050406030204" pitchFamily="18" charset="0"/>
                            </a:rPr>
                            <m:t>−1</m:t>
                          </m:r>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oMath>
                  </m:oMathPara>
                </a14:m>
                <a:endParaRPr lang="es-ES_tradnl" sz="2400" dirty="0"/>
              </a:p>
              <a:p>
                <a:pPr marL="0" indent="0">
                  <a:buNone/>
                </a:pPr>
                <a:r>
                  <a:rPr lang="es-ES_tradnl" sz="2400" dirty="0"/>
                  <a:t>Donde N es número de observaciones y d es el número de atributos. </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333" b="-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1490049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0000" lnSpcReduction="20000"/>
              </a:bodyPr>
              <a:lstStyle/>
              <a:p>
                <a:r>
                  <a:rPr lang="es-ES_tradnl" sz="2400" b="1" dirty="0">
                    <a:solidFill>
                      <a:schemeClr val="accent5"/>
                    </a:solidFill>
                  </a:rPr>
                  <a:t>Criterio de Información de </a:t>
                </a:r>
                <a:r>
                  <a:rPr lang="es-ES_tradnl" sz="2400" b="1" dirty="0" err="1">
                    <a:solidFill>
                      <a:schemeClr val="accent5"/>
                    </a:solidFill>
                  </a:rPr>
                  <a:t>Aikake</a:t>
                </a:r>
                <a:r>
                  <a:rPr lang="es-ES_tradnl" sz="2400" b="1" dirty="0">
                    <a:solidFill>
                      <a:schemeClr val="accent5"/>
                    </a:solidFill>
                  </a:rPr>
                  <a:t> (AIC): </a:t>
                </a:r>
                <a:r>
                  <a:rPr lang="es-ES_tradnl" sz="2400" dirty="0"/>
                  <a:t>AIC maneja un equilibrio entre la bondad de ajuste del modelo y la complejidad del modelo. En otras palabras, AIC aborda tanto el riesgo de </a:t>
                </a:r>
                <a:r>
                  <a:rPr lang="es-ES_tradnl" sz="2400" dirty="0" err="1"/>
                  <a:t>sobre-ajuste</a:t>
                </a:r>
                <a:r>
                  <a:rPr lang="es-ES_tradnl" sz="2400" dirty="0"/>
                  <a:t> como el riesgo </a:t>
                </a:r>
                <a:r>
                  <a:rPr lang="es-ES_tradnl" sz="2400" dirty="0" err="1"/>
                  <a:t>sub-ajuste</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m:t>
                      </m:r>
                      <m:r>
                        <a:rPr lang="en-US" sz="2400" b="0" i="1" smtClean="0">
                          <a:latin typeface="Cambria Math" panose="02040503050406030204" pitchFamily="18" charset="0"/>
                        </a:rPr>
                        <m:t>𝐼𝐶</m:t>
                      </m:r>
                      <m:r>
                        <a:rPr lang="en-US" sz="2400" b="0" i="1" smtClean="0">
                          <a:latin typeface="Cambria Math" panose="02040503050406030204" pitchFamily="18" charset="0"/>
                        </a:rPr>
                        <m:t>=2</m:t>
                      </m:r>
                      <m:r>
                        <a:rPr lang="en-US" sz="2400" b="0" i="1" smtClean="0">
                          <a:latin typeface="Cambria Math" panose="02040503050406030204" pitchFamily="18" charset="0"/>
                        </a:rPr>
                        <m:t>𝑑</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r>
                  <a:rPr lang="es-ES_tradnl" sz="2400" dirty="0"/>
                  <a:t>Donde </a:t>
                </a:r>
                <a14:m>
                  <m:oMath xmlns:m="http://schemas.openxmlformats.org/officeDocument/2006/math">
                    <m:r>
                      <a:rPr lang="en-US" sz="2400" b="0" i="0" smtClean="0">
                        <a:latin typeface="Cambria Math" panose="02040503050406030204" pitchFamily="18" charset="0"/>
                      </a:rPr>
                      <m:t>−</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a14:m>
                <a:r>
                  <a:rPr lang="es-ES_tradnl" sz="2400" dirty="0"/>
                  <a:t> es el logaritmo de la estimación de máxima similitud. Este valor se obtiene como: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a:rPr lang="en-US" sz="2400" b="0" i="1" smtClean="0">
                              <a:latin typeface="Cambria Math" panose="02040503050406030204" pitchFamily="18" charset="0"/>
                            </a:rPr>
                            <m:t>−</m:t>
                          </m:r>
                          <m:r>
                            <m:rPr>
                              <m:sty m:val="p"/>
                            </m:rPr>
                            <a:rPr lang="en-US" sz="2400">
                              <a:latin typeface="Cambria Math" panose="02040503050406030204" pitchFamily="18" charset="0"/>
                            </a:rPr>
                            <m:t>l</m:t>
                          </m:r>
                          <m:r>
                            <a:rPr lang="en-US" sz="2400" b="0" i="1" smtClean="0">
                              <a:latin typeface="Cambria Math" panose="02040503050406030204" pitchFamily="18" charset="0"/>
                            </a:rPr>
                            <m:t>𝑛</m:t>
                          </m:r>
                        </m:fName>
                        <m:e>
                          <m:r>
                            <a:rPr lang="en-US" sz="240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i="1">
                              <a:latin typeface="Cambria Math" panose="02040503050406030204" pitchFamily="18" charset="0"/>
                            </a:rPr>
                            <m:t>)</m:t>
                          </m:r>
                        </m:e>
                      </m:func>
                      <m:r>
                        <a:rPr lang="es-ES_tradnl" sz="2400" i="1">
                          <a:latin typeface="Cambria Math" panose="02040503050406030204" pitchFamily="18" charset="0"/>
                        </a:rPr>
                        <m:t>=</m:t>
                      </m:r>
                      <m:f>
                        <m:fPr>
                          <m:ctrlPr>
                            <a:rPr lang="es-ES_tradnl" sz="240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e>
                          </m:d>
                        </m:e>
                      </m:func>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i="1">
                              <a:latin typeface="Cambria Math" panose="02040503050406030204" pitchFamily="18" charset="0"/>
                            </a:rPr>
                            <m:t>𝑁</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p>
                                <m:sSupPr>
                                  <m:ctrlPr>
                                    <a:rPr lang="es-ES_tradnl" sz="2400" i="1" smtClean="0">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e>
                      </m:func>
                      <m:r>
                        <a:rPr lang="en-US" sz="2400" b="0" i="1" smtClean="0">
                          <a:latin typeface="Cambria Math" panose="02040503050406030204" pitchFamily="18" charset="0"/>
                          <a:ea typeface="Cambria Math" panose="02040503050406030204" pitchFamily="18" charset="0"/>
                        </a:rPr>
                        <m:t>+</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nary>
                        <m:naryPr>
                          <m:chr m:val="∑"/>
                          <m:ctrlPr>
                            <a:rPr lang="es-ES_tradnl"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rgbClr val="00B050"/>
                              </a:solidFill>
                              <a:latin typeface="Cambria Math" panose="02040503050406030204" pitchFamily="18" charset="0"/>
                            </a:rPr>
                          </m:ctrlPr>
                        </m:funcPr>
                        <m:fName>
                          <m:r>
                            <a:rPr lang="en-US" sz="2400" b="0" i="1" smtClean="0">
                              <a:solidFill>
                                <a:srgbClr val="00B050"/>
                              </a:solidFill>
                              <a:latin typeface="Cambria Math" panose="02040503050406030204" pitchFamily="18" charset="0"/>
                            </a:rPr>
                            <m:t>−</m:t>
                          </m:r>
                          <m:r>
                            <m:rPr>
                              <m:sty m:val="p"/>
                            </m:rPr>
                            <a:rPr lang="en-US" sz="2400">
                              <a:solidFill>
                                <a:srgbClr val="00B050"/>
                              </a:solidFill>
                              <a:latin typeface="Cambria Math" panose="02040503050406030204" pitchFamily="18" charset="0"/>
                            </a:rPr>
                            <m:t>l</m:t>
                          </m:r>
                          <m:r>
                            <a:rPr lang="en-US" sz="2400" b="0" i="1" smtClean="0">
                              <a:solidFill>
                                <a:srgbClr val="00B050"/>
                              </a:solidFill>
                              <a:latin typeface="Cambria Math" panose="02040503050406030204" pitchFamily="18" charset="0"/>
                            </a:rPr>
                            <m:t>𝑛</m:t>
                          </m:r>
                        </m:fName>
                        <m:e>
                          <m:r>
                            <a:rPr lang="en-US" sz="2400" i="1" smtClean="0">
                              <a:solidFill>
                                <a:srgbClr val="00B050"/>
                              </a:solidFill>
                              <a:latin typeface="Cambria Math" panose="02040503050406030204" pitchFamily="18" charset="0"/>
                            </a:rPr>
                            <m:t>(</m:t>
                          </m:r>
                          <m:acc>
                            <m:accPr>
                              <m:chr m:val="̂"/>
                              <m:ctrlPr>
                                <a:rPr lang="en-US" sz="2400" i="1">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𝐿</m:t>
                              </m:r>
                            </m:e>
                          </m:acc>
                          <m:r>
                            <a:rPr lang="en-US" sz="2400" i="1">
                              <a:solidFill>
                                <a:srgbClr val="00B050"/>
                              </a:solidFill>
                              <a:latin typeface="Cambria Math" panose="02040503050406030204" pitchFamily="18" charset="0"/>
                            </a:rPr>
                            <m:t>)</m:t>
                          </m:r>
                        </m:e>
                      </m:func>
                      <m:r>
                        <a:rPr lang="es-ES_tradnl" sz="2400" i="1">
                          <a:solidFill>
                            <a:srgbClr val="00B050"/>
                          </a:solidFill>
                          <a:latin typeface="Cambria Math" panose="02040503050406030204" pitchFamily="18" charset="0"/>
                        </a:rPr>
                        <m:t>=</m:t>
                      </m:r>
                      <m:f>
                        <m:fPr>
                          <m:ctrlPr>
                            <a:rPr lang="es-ES_tradnl" sz="2400" i="1" smtClean="0">
                              <a:solidFill>
                                <a:srgbClr val="00B050"/>
                              </a:solidFill>
                              <a:latin typeface="Cambria Math" panose="02040503050406030204" pitchFamily="18" charset="0"/>
                            </a:rPr>
                          </m:ctrlPr>
                        </m:fPr>
                        <m:num>
                          <m:r>
                            <a:rPr lang="en-US" sz="2400" b="0" i="1" smtClean="0">
                              <a:solidFill>
                                <a:srgbClr val="00B050"/>
                              </a:solidFill>
                              <a:latin typeface="Cambria Math" panose="02040503050406030204" pitchFamily="18" charset="0"/>
                            </a:rPr>
                            <m:t>𝑁</m:t>
                          </m:r>
                        </m:num>
                        <m:den>
                          <m:r>
                            <a:rPr lang="en-US" sz="2400" b="0" i="1" smtClean="0">
                              <a:solidFill>
                                <a:srgbClr val="00B050"/>
                              </a:solidFill>
                              <a:latin typeface="Cambria Math" panose="02040503050406030204" pitchFamily="18" charset="0"/>
                            </a:rPr>
                            <m:t>2</m:t>
                          </m:r>
                        </m:den>
                      </m:f>
                      <m:func>
                        <m:funcPr>
                          <m:ctrlPr>
                            <a:rPr lang="en-US" sz="2400" b="0" i="1" smtClean="0">
                              <a:solidFill>
                                <a:srgbClr val="00B050"/>
                              </a:solidFill>
                              <a:latin typeface="Cambria Math" panose="02040503050406030204" pitchFamily="18" charset="0"/>
                            </a:rPr>
                          </m:ctrlPr>
                        </m:funcPr>
                        <m:fName>
                          <m:r>
                            <m:rPr>
                              <m:sty m:val="p"/>
                            </m:rPr>
                            <a:rPr lang="en-US" sz="2400" b="0" i="0" smtClean="0">
                              <a:solidFill>
                                <a:srgbClr val="00B050"/>
                              </a:solidFill>
                              <a:latin typeface="Cambria Math" panose="02040503050406030204" pitchFamily="18" charset="0"/>
                            </a:rPr>
                            <m:t>ln</m:t>
                          </m:r>
                        </m:fName>
                        <m:e>
                          <m:d>
                            <m:dPr>
                              <m:ctrlPr>
                                <a:rPr lang="en-US" sz="2400" b="0" i="1" smtClean="0">
                                  <a:solidFill>
                                    <a:srgbClr val="00B050"/>
                                  </a:solidFill>
                                  <a:latin typeface="Cambria Math" panose="02040503050406030204" pitchFamily="18" charset="0"/>
                                </a:rPr>
                              </m:ctrlPr>
                            </m:dPr>
                            <m:e>
                              <m:r>
                                <a:rPr lang="es-ES_tradnl" sz="2400" i="1">
                                  <a:solidFill>
                                    <a:srgbClr val="00B050"/>
                                  </a:solidFill>
                                  <a:latin typeface="Cambria Math" panose="02040503050406030204" pitchFamily="18" charset="0"/>
                                </a:rPr>
                                <m:t>2</m:t>
                              </m:r>
                              <m:r>
                                <a:rPr lang="es-ES_tradnl" sz="2400" i="1">
                                  <a:solidFill>
                                    <a:srgbClr val="00B050"/>
                                  </a:solidFill>
                                  <a:latin typeface="Cambria Math" panose="02040503050406030204" pitchFamily="18" charset="0"/>
                                  <a:ea typeface="Cambria Math" panose="02040503050406030204" pitchFamily="18" charset="0"/>
                                </a:rPr>
                                <m:t>𝜋</m:t>
                              </m:r>
                            </m:e>
                          </m:d>
                        </m:e>
                      </m:func>
                      <m:r>
                        <a:rPr lang="en-US" sz="2400" b="0" i="1" smtClean="0">
                          <a:solidFill>
                            <a:srgbClr val="00B050"/>
                          </a:solidFill>
                          <a:latin typeface="Cambria Math" panose="02040503050406030204" pitchFamily="18" charset="0"/>
                        </a:rPr>
                        <m:t>+</m:t>
                      </m:r>
                      <m:f>
                        <m:fPr>
                          <m:ctrlPr>
                            <a:rPr lang="es-ES_tradnl" sz="2400" i="1">
                              <a:solidFill>
                                <a:srgbClr val="00B050"/>
                              </a:solidFill>
                              <a:latin typeface="Cambria Math" panose="02040503050406030204" pitchFamily="18" charset="0"/>
                            </a:rPr>
                          </m:ctrlPr>
                        </m:fPr>
                        <m:num>
                          <m:r>
                            <a:rPr lang="en-US" sz="2400" i="1">
                              <a:solidFill>
                                <a:srgbClr val="00B050"/>
                              </a:solidFill>
                              <a:latin typeface="Cambria Math" panose="02040503050406030204" pitchFamily="18" charset="0"/>
                            </a:rPr>
                            <m:t>𝑁</m:t>
                          </m:r>
                        </m:num>
                        <m:den>
                          <m:r>
                            <a:rPr lang="en-US" sz="2400" i="1">
                              <a:solidFill>
                                <a:srgbClr val="00B050"/>
                              </a:solidFill>
                              <a:latin typeface="Cambria Math" panose="02040503050406030204" pitchFamily="18" charset="0"/>
                            </a:rPr>
                            <m:t>2</m:t>
                          </m:r>
                        </m:den>
                      </m:f>
                      <m:func>
                        <m:funcPr>
                          <m:ctrlPr>
                            <a:rPr lang="en-US" sz="2400" i="1">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ln</m:t>
                          </m:r>
                        </m:fName>
                        <m:e>
                          <m:d>
                            <m:dPr>
                              <m:ctrlPr>
                                <a:rPr lang="en-US" sz="2400" i="1">
                                  <a:solidFill>
                                    <a:srgbClr val="00B050"/>
                                  </a:solidFill>
                                  <a:latin typeface="Cambria Math" panose="02040503050406030204" pitchFamily="18" charset="0"/>
                                </a:rPr>
                              </m:ctrlPr>
                            </m:dPr>
                            <m:e>
                              <m:f>
                                <m:fPr>
                                  <m:ctrlPr>
                                    <a:rPr lang="en-US" sz="2400" i="1" smtClean="0">
                                      <a:solidFill>
                                        <a:srgbClr val="00B050"/>
                                      </a:solidFill>
                                      <a:latin typeface="Cambria Math" panose="02040503050406030204" pitchFamily="18" charset="0"/>
                                    </a:rPr>
                                  </m:ctrlPr>
                                </m:fPr>
                                <m:num>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𝑆</m:t>
                                      </m:r>
                                    </m:e>
                                    <m:sub>
                                      <m:r>
                                        <a:rPr lang="en-US" sz="2400" b="0" i="1" smtClean="0">
                                          <a:solidFill>
                                            <a:srgbClr val="00B050"/>
                                          </a:solidFill>
                                          <a:latin typeface="Cambria Math" panose="02040503050406030204" pitchFamily="18" charset="0"/>
                                        </a:rPr>
                                        <m:t>𝐸</m:t>
                                      </m:r>
                                    </m:sub>
                                  </m:sSub>
                                </m:num>
                                <m:den>
                                  <m:r>
                                    <a:rPr lang="en-US" sz="2400" b="0" i="1" smtClean="0">
                                      <a:solidFill>
                                        <a:srgbClr val="00B050"/>
                                      </a:solidFill>
                                      <a:latin typeface="Cambria Math" panose="02040503050406030204" pitchFamily="18" charset="0"/>
                                    </a:rPr>
                                    <m:t>𝑁</m:t>
                                  </m:r>
                                </m:den>
                              </m:f>
                            </m:e>
                          </m:d>
                        </m:e>
                      </m:func>
                      <m:r>
                        <a:rPr lang="en-US" sz="2400" b="0" i="1" smtClean="0">
                          <a:solidFill>
                            <a:srgbClr val="00B050"/>
                          </a:solidFill>
                          <a:latin typeface="Cambria Math" panose="02040503050406030204" pitchFamily="18" charset="0"/>
                          <a:ea typeface="Cambria Math" panose="02040503050406030204" pitchFamily="18" charset="0"/>
                        </a:rPr>
                        <m:t>+</m:t>
                      </m:r>
                      <m:f>
                        <m:fPr>
                          <m:ctrlPr>
                            <a:rPr lang="en-US" sz="2400" b="0" i="1" smtClean="0">
                              <a:solidFill>
                                <a:srgbClr val="00B050"/>
                              </a:solidFill>
                              <a:latin typeface="Cambria Math" panose="02040503050406030204" pitchFamily="18" charset="0"/>
                              <a:ea typeface="Cambria Math" panose="02040503050406030204" pitchFamily="18" charset="0"/>
                            </a:rPr>
                          </m:ctrlPr>
                        </m:fPr>
                        <m:num>
                          <m:r>
                            <a:rPr lang="en-US" sz="2400" b="0" i="1" smtClean="0">
                              <a:solidFill>
                                <a:srgbClr val="00B050"/>
                              </a:solidFill>
                              <a:latin typeface="Cambria Math" panose="02040503050406030204" pitchFamily="18" charset="0"/>
                              <a:ea typeface="Cambria Math" panose="02040503050406030204" pitchFamily="18" charset="0"/>
                            </a:rPr>
                            <m:t>𝑁</m:t>
                          </m:r>
                        </m:num>
                        <m:den>
                          <m:r>
                            <a:rPr lang="en-US" sz="2400" b="0" i="1" smtClean="0">
                              <a:solidFill>
                                <a:srgbClr val="00B050"/>
                              </a:solidFill>
                              <a:latin typeface="Cambria Math" panose="02040503050406030204" pitchFamily="18" charset="0"/>
                              <a:ea typeface="Cambria Math" panose="02040503050406030204" pitchFamily="18" charset="0"/>
                            </a:rPr>
                            <m:t>2</m:t>
                          </m:r>
                        </m:den>
                      </m:f>
                    </m:oMath>
                  </m:oMathPara>
                </a14:m>
                <a:endParaRPr lang="es-ES_tradnl" sz="2400" dirty="0"/>
              </a:p>
              <a:p>
                <a:pPr marL="0" indent="0">
                  <a:buNone/>
                </a:pPr>
                <a:r>
                  <a:rPr lang="es-ES_tradnl" sz="2400" dirty="0"/>
                  <a:t>El valor de AIC cuando es más bajo, es mejor.</a:t>
                </a:r>
              </a:p>
              <a:p>
                <a:pPr marL="0" indent="0">
                  <a:buNone/>
                </a:pPr>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350" t="-1000" b="-7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9E39986-1C32-F078-7B3B-FD0DC2111AF2}"/>
                  </a:ext>
                </a:extLst>
              </p:cNvPr>
              <p:cNvSpPr txBox="1"/>
              <p:nvPr/>
            </p:nvSpPr>
            <p:spPr>
              <a:xfrm>
                <a:off x="9318436" y="4036101"/>
                <a:ext cx="2272930" cy="8183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_tradnl" i="1" smtClean="0">
                          <a:solidFill>
                            <a:srgbClr val="FF0000"/>
                          </a:solidFill>
                          <a:latin typeface="Cambria Math" panose="02040503050406030204" pitchFamily="18" charset="0"/>
                          <a:ea typeface="Cambria Math" panose="02040503050406030204" pitchFamily="18" charset="0"/>
                        </a:rPr>
                        <m:t>𝜎</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b="0" i="1" smtClean="0">
                              <a:solidFill>
                                <a:srgbClr val="FF0000"/>
                              </a:solidFill>
                              <a:latin typeface="Cambria Math" panose="02040503050406030204" pitchFamily="18" charset="0"/>
                              <a:ea typeface="Cambria Math" panose="02040503050406030204" pitchFamily="18" charset="0"/>
                            </a:rPr>
                          </m:ctrlPr>
                        </m:radPr>
                        <m:deg/>
                        <m:e>
                          <m:f>
                            <m:fPr>
                              <m:ctrlPr>
                                <a:rPr lang="en-US" b="0" i="1" smtClean="0">
                                  <a:solidFill>
                                    <a:srgbClr val="FF0000"/>
                                  </a:solidFill>
                                  <a:latin typeface="Cambria Math" panose="02040503050406030204" pitchFamily="18" charset="0"/>
                                  <a:ea typeface="Cambria Math" panose="02040503050406030204" pitchFamily="18" charset="0"/>
                                </a:rPr>
                              </m:ctrlPr>
                            </m:fPr>
                            <m:num>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𝑆</m:t>
                                  </m:r>
                                </m:e>
                                <m:sub>
                                  <m:r>
                                    <a:rPr lang="en-US" b="0" i="1" smtClean="0">
                                      <a:solidFill>
                                        <a:srgbClr val="FF0000"/>
                                      </a:solidFill>
                                      <a:latin typeface="Cambria Math" panose="02040503050406030204" pitchFamily="18" charset="0"/>
                                      <a:ea typeface="Cambria Math" panose="02040503050406030204" pitchFamily="18" charset="0"/>
                                    </a:rPr>
                                    <m:t>𝐸</m:t>
                                  </m:r>
                                </m:sub>
                              </m:sSub>
                            </m:num>
                            <m:den>
                              <m:r>
                                <a:rPr lang="en-US" b="0" i="1" smtClean="0">
                                  <a:solidFill>
                                    <a:srgbClr val="FF0000"/>
                                  </a:solidFill>
                                  <a:latin typeface="Cambria Math" panose="02040503050406030204" pitchFamily="18" charset="0"/>
                                  <a:ea typeface="Cambria Math" panose="02040503050406030204" pitchFamily="18" charset="0"/>
                                </a:rPr>
                                <m:t>𝑁</m:t>
                              </m:r>
                            </m:den>
                          </m:f>
                        </m:e>
                      </m:rad>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𝑐𝑜𝑛</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𝑁</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𝑑</m:t>
                      </m:r>
                    </m:oMath>
                  </m:oMathPara>
                </a14:m>
                <a:endParaRPr lang="es-ES_tradnl" dirty="0">
                  <a:solidFill>
                    <a:srgbClr val="FF0000"/>
                  </a:solidFill>
                </a:endParaRPr>
              </a:p>
            </p:txBody>
          </p:sp>
        </mc:Choice>
        <mc:Fallback>
          <p:sp>
            <p:nvSpPr>
              <p:cNvPr id="8" name="TextBox 7">
                <a:extLst>
                  <a:ext uri="{FF2B5EF4-FFF2-40B4-BE49-F238E27FC236}">
                    <a16:creationId xmlns:a16="http://schemas.microsoft.com/office/drawing/2014/main" id="{49E39986-1C32-F078-7B3B-FD0DC2111AF2}"/>
                  </a:ext>
                </a:extLst>
              </p:cNvPr>
              <p:cNvSpPr txBox="1">
                <a:spLocks noRot="1" noChangeAspect="1" noMove="1" noResize="1" noEditPoints="1" noAdjustHandles="1" noChangeArrowheads="1" noChangeShapeType="1" noTextEdit="1"/>
              </p:cNvSpPr>
              <p:nvPr/>
            </p:nvSpPr>
            <p:spPr>
              <a:xfrm>
                <a:off x="9318436" y="4036101"/>
                <a:ext cx="2272930" cy="818366"/>
              </a:xfrm>
              <a:prstGeom prst="rect">
                <a:avLst/>
              </a:prstGeom>
              <a:blipFill>
                <a:blip r:embed="rId5"/>
                <a:stretch>
                  <a:fillRect l="-556" r="-166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6724FE0-19B7-2303-6201-6C1AF1FC3631}"/>
                  </a:ext>
                </a:extLst>
              </p:cNvPr>
              <p:cNvSpPr txBox="1"/>
              <p:nvPr/>
            </p:nvSpPr>
            <p:spPr>
              <a:xfrm>
                <a:off x="8702067" y="4926570"/>
                <a:ext cx="3060966" cy="7791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𝑆</m:t>
                          </m:r>
                        </m:e>
                        <m:sub>
                          <m:r>
                            <a:rPr lang="en-US" i="1">
                              <a:solidFill>
                                <a:srgbClr val="FF0000"/>
                              </a:solidFill>
                              <a:latin typeface="Cambria Math" panose="02040503050406030204" pitchFamily="18" charset="0"/>
                              <a:ea typeface="Cambria Math" panose="02040503050406030204" pitchFamily="18" charset="0"/>
                            </a:rPr>
                            <m:t>𝐸</m:t>
                          </m:r>
                        </m:sub>
                      </m:sSub>
                      <m:r>
                        <a:rPr lang="en-US" b="0" i="1" smtClean="0">
                          <a:solidFill>
                            <a:srgbClr val="FF0000"/>
                          </a:solidFill>
                          <a:latin typeface="Cambria Math" panose="02040503050406030204" pitchFamily="18" charset="0"/>
                          <a:ea typeface="Cambria Math" panose="02040503050406030204" pitchFamily="18" charset="0"/>
                        </a:rPr>
                        <m:t>=</m:t>
                      </m:r>
                      <m:nary>
                        <m:naryPr>
                          <m:chr m:val="∑"/>
                          <m:ctrlPr>
                            <a:rPr lang="es-ES_tradnl" i="1" dirty="0">
                              <a:solidFill>
                                <a:srgbClr val="FF0000"/>
                              </a:solidFill>
                              <a:latin typeface="Cambria Math" panose="02040503050406030204" pitchFamily="18" charset="0"/>
                            </a:rPr>
                          </m:ctrlPr>
                        </m:naryPr>
                        <m:sub>
                          <m:r>
                            <m:rPr>
                              <m:brk m:alnAt="23"/>
                            </m:rPr>
                            <a:rPr lang="en-US" i="1" dirty="0">
                              <a:solidFill>
                                <a:srgbClr val="FF0000"/>
                              </a:solidFill>
                              <a:latin typeface="Cambria Math" panose="02040503050406030204" pitchFamily="18" charset="0"/>
                            </a:rPr>
                            <m:t>𝑖</m:t>
                          </m:r>
                          <m:r>
                            <a:rPr lang="en-US" i="1" dirty="0">
                              <a:solidFill>
                                <a:srgbClr val="FF0000"/>
                              </a:solidFill>
                              <a:latin typeface="Cambria Math" panose="02040503050406030204" pitchFamily="18" charset="0"/>
                            </a:rPr>
                            <m:t>=0</m:t>
                          </m:r>
                        </m:sub>
                        <m:sup>
                          <m:r>
                            <a:rPr lang="en-US" i="1">
                              <a:solidFill>
                                <a:srgbClr val="FF0000"/>
                              </a:solidFill>
                              <a:latin typeface="Cambria Math" panose="02040503050406030204" pitchFamily="18" charset="0"/>
                            </a:rPr>
                            <m:t>𝑁</m:t>
                          </m:r>
                          <m:r>
                            <a:rPr lang="en-US" i="1">
                              <a:solidFill>
                                <a:srgbClr val="FF0000"/>
                              </a:solidFill>
                              <a:latin typeface="Cambria Math" panose="02040503050406030204" pitchFamily="18" charset="0"/>
                            </a:rPr>
                            <m:t>−1</m:t>
                          </m:r>
                        </m:sup>
                        <m:e>
                          <m:sSup>
                            <m:sSupPr>
                              <m:ctrlPr>
                                <a:rPr lang="es-ES_tradnl" i="1">
                                  <a:solidFill>
                                    <a:srgbClr val="FF0000"/>
                                  </a:solidFill>
                                  <a:latin typeface="Cambria Math" panose="02040503050406030204" pitchFamily="18" charset="0"/>
                                </a:rPr>
                              </m:ctrlPr>
                            </m:sSupPr>
                            <m:e>
                              <m:d>
                                <m:dPr>
                                  <m:ctrlPr>
                                    <a:rPr lang="es-ES_tradnl" i="1">
                                      <a:solidFill>
                                        <a:srgbClr val="FF0000"/>
                                      </a:solidFill>
                                      <a:latin typeface="Cambria Math" panose="02040503050406030204" pitchFamily="18" charset="0"/>
                                    </a:rPr>
                                  </m:ctrlPr>
                                </m:dPr>
                                <m:e>
                                  <m:sSub>
                                    <m:sSubPr>
                                      <m:ctrlPr>
                                        <a:rPr lang="es-ES_tradnl"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 − </m:t>
                                  </m:r>
                                  <m:sSup>
                                    <m:sSupPr>
                                      <m:ctrlPr>
                                        <a:rPr lang="es-ES_tradnl" i="1">
                                          <a:solidFill>
                                            <a:srgbClr val="FF0000"/>
                                          </a:solidFill>
                                          <a:latin typeface="Cambria Math" panose="02040503050406030204" pitchFamily="18" charset="0"/>
                                        </a:rPr>
                                      </m:ctrlPr>
                                    </m:sSupPr>
                                    <m:e>
                                      <m:r>
                                        <a:rPr lang="es-ES_tradnl" b="1" i="1">
                                          <a:solidFill>
                                            <a:srgbClr val="FF0000"/>
                                          </a:solidFill>
                                          <a:latin typeface="Cambria Math" panose="02040503050406030204" pitchFamily="18" charset="0"/>
                                        </a:rPr>
                                        <m:t>𝑾</m:t>
                                      </m:r>
                                    </m:e>
                                    <m:sup>
                                      <m:r>
                                        <a:rPr lang="es-ES_tradnl" i="1">
                                          <a:solidFill>
                                            <a:srgbClr val="FF0000"/>
                                          </a:solidFill>
                                          <a:latin typeface="Cambria Math" panose="02040503050406030204" pitchFamily="18" charset="0"/>
                                        </a:rPr>
                                        <m:t>𝑇</m:t>
                                      </m:r>
                                    </m:sup>
                                  </m:sSup>
                                  <m:sSub>
                                    <m:sSubPr>
                                      <m:ctrlPr>
                                        <a:rPr lang="es-ES_tradnl"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𝑿</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m:t>
                                  </m:r>
                                  <m:r>
                                    <a:rPr lang="es-ES_tradnl" i="1">
                                      <a:solidFill>
                                        <a:srgbClr val="FF0000"/>
                                      </a:solidFill>
                                      <a:latin typeface="Cambria Math" panose="02040503050406030204" pitchFamily="18" charset="0"/>
                                    </a:rPr>
                                    <m:t>𝑏</m:t>
                                  </m:r>
                                </m:e>
                              </m:d>
                            </m:e>
                            <m:sup>
                              <m:r>
                                <a:rPr lang="es-ES_tradnl" i="1">
                                  <a:solidFill>
                                    <a:srgbClr val="FF0000"/>
                                  </a:solidFill>
                                  <a:latin typeface="Cambria Math" panose="02040503050406030204" pitchFamily="18" charset="0"/>
                                </a:rPr>
                                <m:t>2</m:t>
                              </m:r>
                            </m:sup>
                          </m:sSup>
                        </m:e>
                      </m:nary>
                    </m:oMath>
                  </m:oMathPara>
                </a14:m>
                <a:endParaRPr lang="es-ES_tradnl" dirty="0">
                  <a:solidFill>
                    <a:srgbClr val="FF0000"/>
                  </a:solidFill>
                </a:endParaRPr>
              </a:p>
            </p:txBody>
          </p:sp>
        </mc:Choice>
        <mc:Fallback>
          <p:sp>
            <p:nvSpPr>
              <p:cNvPr id="9" name="TextBox 8">
                <a:extLst>
                  <a:ext uri="{FF2B5EF4-FFF2-40B4-BE49-F238E27FC236}">
                    <a16:creationId xmlns:a16="http://schemas.microsoft.com/office/drawing/2014/main" id="{06724FE0-19B7-2303-6201-6C1AF1FC3631}"/>
                  </a:ext>
                </a:extLst>
              </p:cNvPr>
              <p:cNvSpPr txBox="1">
                <a:spLocks noRot="1" noChangeAspect="1" noMove="1" noResize="1" noEditPoints="1" noAdjustHandles="1" noChangeArrowheads="1" noChangeShapeType="1" noTextEdit="1"/>
              </p:cNvSpPr>
              <p:nvPr/>
            </p:nvSpPr>
            <p:spPr>
              <a:xfrm>
                <a:off x="8702067" y="4926570"/>
                <a:ext cx="3060966" cy="779124"/>
              </a:xfrm>
              <a:prstGeom prst="rect">
                <a:avLst/>
              </a:prstGeom>
              <a:blipFill>
                <a:blip r:embed="rId6"/>
                <a:stretch>
                  <a:fillRect l="-9091" t="-109524" b="-171429"/>
                </a:stretch>
              </a:blipFill>
            </p:spPr>
            <p:txBody>
              <a:bodyPr/>
              <a:lstStyle/>
              <a:p>
                <a:r>
                  <a:rPr lang="es-ES_tradnl">
                    <a:noFill/>
                  </a:rPr>
                  <a:t> </a:t>
                </a:r>
              </a:p>
            </p:txBody>
          </p:sp>
        </mc:Fallback>
      </mc:AlternateContent>
    </p:spTree>
    <p:extLst>
      <p:ext uri="{BB962C8B-B14F-4D97-AF65-F5344CB8AC3E}">
        <p14:creationId xmlns:p14="http://schemas.microsoft.com/office/powerpoint/2010/main" val="2471869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Tree>
    <p:extLst>
      <p:ext uri="{BB962C8B-B14F-4D97-AF65-F5344CB8AC3E}">
        <p14:creationId xmlns:p14="http://schemas.microsoft.com/office/powerpoint/2010/main" val="1767732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b="1" dirty="0">
                    <a:solidFill>
                      <a:schemeClr val="accent1">
                        <a:lumMod val="75000"/>
                      </a:schemeClr>
                    </a:solidFill>
                  </a:rPr>
                  <a:t>Criterio de información bayesiano (BIC): </a:t>
                </a:r>
                <a:r>
                  <a:rPr lang="es-ES_tradnl" sz="2400" dirty="0"/>
                  <a:t>Se basa en el principio de la navaja de Occam, que establece que es preferible el modelo más simple que explique los datos. A diferencia del AIC, BIC penaliza más el modelo por su complejidad</a:t>
                </a:r>
                <a:br>
                  <a:rPr lang="es-ES_tradnl" sz="2400" dirty="0"/>
                </a:br>
                <a:endParaRPr lang="en-US"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𝐵</m:t>
                      </m:r>
                      <m:r>
                        <a:rPr lang="en-US" sz="2400" b="0" i="1" smtClean="0">
                          <a:latin typeface="Cambria Math" panose="02040503050406030204" pitchFamily="18" charset="0"/>
                        </a:rPr>
                        <m:t>𝐼𝐶</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 </m:t>
                      </m:r>
                      <m:r>
                        <a:rPr lang="en-US" sz="2400" b="0" i="1" smtClean="0">
                          <a:latin typeface="Cambria Math" panose="02040503050406030204" pitchFamily="18" charset="0"/>
                        </a:rPr>
                        <m:t>𝑙𝑛</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br>
                  <a:rPr lang="es-ES_tradnl" sz="2400" dirty="0"/>
                </a:br>
                <a:r>
                  <a:rPr lang="es-ES_tradnl" sz="2400" dirty="0"/>
                  <a:t>El valor de BIC cuando es más bajo es mejor.</a:t>
                </a:r>
              </a:p>
              <a:p>
                <a:pPr marL="0" indent="0">
                  <a:buNone/>
                </a:pPr>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128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2705823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Lasso y Ridge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0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 y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10000"/>
          </a:bodyPr>
          <a:lstStyle/>
          <a:p>
            <a:pPr marL="0" indent="0">
              <a:buNone/>
            </a:pPr>
            <a:r>
              <a:rPr lang="es-ES_tradnl" sz="2400" dirty="0"/>
              <a:t>Cuando se trata de entrenar modelos, nos podemos encontrar como problemas de sobreajuste, podemos implementar algún método de regularización. </a:t>
            </a:r>
          </a:p>
          <a:p>
            <a:pPr marL="0" indent="0">
              <a:buNone/>
            </a:pPr>
            <a:r>
              <a:rPr lang="es-ES_tradnl" sz="2400" dirty="0"/>
              <a:t>Con estos métodos de regularización podemos ajustar un modelo que contenga todos los atributos utilizando una técnica que restrinja o regularice las estimaciones de los coeficientes o, de manera equivalente, que reduzca las estimaciones de los coeficientes hacia cero. </a:t>
            </a:r>
          </a:p>
          <a:p>
            <a:pPr marL="0" indent="0">
              <a:buNone/>
            </a:pPr>
            <a:r>
              <a:rPr lang="es-ES_tradnl" sz="2400" dirty="0"/>
              <a:t>Puede que no sea inmediatamente obvio por qué tal restricción debería mejorar el ajuste, pero resulta que </a:t>
            </a:r>
            <a:r>
              <a:rPr lang="es-ES_tradnl" sz="2400" b="1" dirty="0">
                <a:solidFill>
                  <a:schemeClr val="accent1">
                    <a:lumMod val="75000"/>
                  </a:schemeClr>
                </a:solidFill>
              </a:rPr>
              <a:t>reducir las estimaciones de los coeficientes </a:t>
            </a:r>
            <a:r>
              <a:rPr lang="es-ES_tradnl" sz="2400" dirty="0"/>
              <a:t>puede </a:t>
            </a:r>
            <a:r>
              <a:rPr lang="es-ES_tradnl" sz="2400" b="1" dirty="0">
                <a:solidFill>
                  <a:schemeClr val="accent5">
                    <a:lumMod val="60000"/>
                    <a:lumOff val="40000"/>
                  </a:schemeClr>
                </a:solidFill>
              </a:rPr>
              <a:t>reducir significativamente su varianza</a:t>
            </a:r>
            <a:r>
              <a:rPr lang="es-ES_tradnl" sz="2400" dirty="0"/>
              <a:t>.</a:t>
            </a:r>
          </a:p>
          <a:p>
            <a:pPr marL="0" indent="0">
              <a:buNone/>
            </a:pPr>
            <a:r>
              <a:rPr lang="es-ES_tradnl" sz="2400" dirty="0"/>
              <a:t>Las dos técnicas más conocidas para reducir los coeficientes de regresión a cero son la regresión de </a:t>
            </a:r>
            <a:r>
              <a:rPr lang="es-ES_tradnl" sz="2400" b="1" dirty="0">
                <a:solidFill>
                  <a:schemeClr val="accent4">
                    <a:lumMod val="60000"/>
                    <a:lumOff val="40000"/>
                  </a:schemeClr>
                </a:solidFill>
              </a:rPr>
              <a:t>Ridge</a:t>
            </a:r>
            <a:r>
              <a:rPr lang="es-ES_tradnl" sz="2400" dirty="0"/>
              <a:t> y la de </a:t>
            </a:r>
            <a:r>
              <a:rPr lang="es-ES_tradnl" sz="2400" b="1" dirty="0">
                <a:solidFill>
                  <a:schemeClr val="accent3">
                    <a:lumMod val="60000"/>
                    <a:lumOff val="40000"/>
                  </a:schemeClr>
                </a:solidFill>
              </a:rPr>
              <a:t>Lasso</a:t>
            </a:r>
            <a:r>
              <a:rPr lang="es-ES_tradnl" sz="2400" dirty="0"/>
              <a:t>.</a:t>
            </a:r>
          </a:p>
          <a:p>
            <a:pPr marL="0" indent="0">
              <a:buNone/>
            </a:pPr>
            <a:endParaRPr lang="es-ES_tradnl" sz="2400" dirty="0"/>
          </a:p>
          <a:p>
            <a:pPr marL="0" indent="0">
              <a:buNone/>
            </a:pPr>
            <a:endParaRPr lang="es-ES_tradnl" sz="2400" dirty="0"/>
          </a:p>
          <a:p>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619787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13664"/>
          </a:xfrm>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En la regresión lineal, vimos que se buscaba los coeficientes que minimizaban la suma de los residuos al cuadrado. La regresión de Ridge es muy similar, pero excepto que los coeficientes se estiman minimizando una cantidad ligeramente diferente:</a:t>
                </a:r>
              </a:p>
              <a:p>
                <a:pPr marL="0" indent="0" algn="ctr">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Donde </a:t>
                </a:r>
                <a14:m>
                  <m:oMath xmlns:m="http://schemas.openxmlformats.org/officeDocument/2006/math">
                    <m:r>
                      <a:rPr lang="es-ES_tradnl" sz="2400" b="0" i="1" smtClean="0">
                        <a:latin typeface="Cambria Math" panose="02040503050406030204" pitchFamily="18" charset="0"/>
                        <a:ea typeface="Cambria Math" panose="02040503050406030204" pitchFamily="18" charset="0"/>
                      </a:rPr>
                      <m:t>𝛼</m:t>
                    </m:r>
                  </m:oMath>
                </a14:m>
                <a:r>
                  <a:rPr lang="es-ES_tradnl" sz="2400" dirty="0"/>
                  <a:t> es un hiper-parámetro de ajuste.</a:t>
                </a:r>
              </a:p>
              <a:p>
                <a:pPr marL="0" indent="0">
                  <a:buNone/>
                </a:pPr>
                <a:endParaRPr lang="es-ES_tradnl" sz="2400" dirty="0"/>
              </a:p>
              <a:p>
                <a:endParaRPr lang="es-ES_tradnl" sz="2400" dirty="0"/>
              </a:p>
              <a:p>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b="-22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258869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20000"/>
              </a:bodyPr>
              <a:lstStyle/>
              <a:p>
                <a:pPr marL="0" indent="0">
                  <a:buNone/>
                </a:pPr>
                <a:r>
                  <a:rPr lang="es-ES_tradnl" sz="2400" dirty="0"/>
                  <a:t>En esta regresión, se busca los coeficientes que minimizan S</a:t>
                </a:r>
                <a:r>
                  <a:rPr lang="es-ES_tradnl" sz="2400" baseline="-25000" dirty="0"/>
                  <a:t>E</a:t>
                </a:r>
                <a:r>
                  <a:rPr lang="es-ES_tradnl" sz="2400" dirty="0"/>
                  <a:t>. Sin embargo, el segundo termino: </a:t>
                </a: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Llamado el termino de penalización por encogimiento. Este es pequeño cuando los coeficientes están cerca de cero. </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funciona de control al impacto relativo de ambos términos. Cuando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 0, </a:t>
                </a:r>
                <a:r>
                  <a:rPr lang="es-ES_tradnl" sz="2400" dirty="0"/>
                  <a:t>es una regresión normal. En cambio, si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a:t>
                </a:r>
                <a:r>
                  <a:rPr lang="es-ES_tradnl" sz="2400" dirty="0"/>
                  <a:t>crece, el impacto de termino de penalización crece, y los coeficientes se acercan a cero.</a:t>
                </a:r>
              </a:p>
              <a:p>
                <a:pPr marL="0" indent="0">
                  <a:buNone/>
                </a:pPr>
                <a:r>
                  <a:rPr lang="es-ES_tradnl" sz="2400" dirty="0"/>
                  <a:t>La </a:t>
                </a:r>
                <a:r>
                  <a:rPr lang="es-ES_tradnl" sz="2400" b="1" dirty="0">
                    <a:solidFill>
                      <a:schemeClr val="accent3">
                        <a:lumMod val="60000"/>
                        <a:lumOff val="40000"/>
                      </a:schemeClr>
                    </a:solidFill>
                  </a:rPr>
                  <a:t>regresión de Ridge</a:t>
                </a:r>
                <a:r>
                  <a:rPr lang="es-ES_tradnl" sz="2400" dirty="0">
                    <a:solidFill>
                      <a:schemeClr val="accent3">
                        <a:lumMod val="60000"/>
                        <a:lumOff val="40000"/>
                      </a:schemeClr>
                    </a:solidFill>
                  </a:rPr>
                  <a:t> </a:t>
                </a:r>
                <a:r>
                  <a:rPr lang="es-ES_tradnl" sz="2400" dirty="0"/>
                  <a:t>genera un set de coeficientes por cada valor de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Seleccionar un valor de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oMath>
                </a14:m>
                <a:r>
                  <a:rPr lang="es-ES_tradnl" sz="2400" dirty="0"/>
                  <a:t>es difícil, y se deben usar métodos de validación cruzada.</a:t>
                </a:r>
              </a:p>
              <a:p>
                <a:endParaRPr lang="es-ES_tradnl" sz="2400" dirty="0"/>
              </a:p>
              <a:p>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15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85352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Notese que la penalización no toca la ordenada al origen b. Si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es ∞, todos los coeficientes son cero y b nos queda: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nary>
                    </m:oMath>
                  </m:oMathPara>
                </a14:m>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333" b="-1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395016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0" name="text15ds9721.png" descr="text15ds9721.png">
            <a:extLst>
              <a:ext uri="{FF2B5EF4-FFF2-40B4-BE49-F238E27FC236}">
                <a16:creationId xmlns:a16="http://schemas.microsoft.com/office/drawing/2014/main" id="{F2ADF875-36D6-48CD-C176-55AB12C2A828}"/>
              </a:ext>
            </a:extLst>
          </p:cNvPr>
          <p:cNvPicPr>
            <a:picLocks noChangeAspect="1"/>
          </p:cNvPicPr>
          <p:nvPr/>
        </p:nvPicPr>
        <p:blipFill>
          <a:blip r:embed="rId4"/>
          <a:stretch>
            <a:fillRect/>
          </a:stretch>
        </p:blipFill>
        <p:spPr>
          <a:xfrm>
            <a:off x="3648487" y="1912156"/>
            <a:ext cx="4895025" cy="4211096"/>
          </a:xfrm>
          <a:prstGeom prst="rect">
            <a:avLst/>
          </a:prstGeom>
          <a:ln w="12700">
            <a:miter lim="400000"/>
          </a:ln>
        </p:spPr>
      </p:pic>
      <p:sp>
        <p:nvSpPr>
          <p:cNvPr id="11" name="TextBox 10">
            <a:extLst>
              <a:ext uri="{FF2B5EF4-FFF2-40B4-BE49-F238E27FC236}">
                <a16:creationId xmlns:a16="http://schemas.microsoft.com/office/drawing/2014/main" id="{DC34DD60-6DAA-D5C7-D223-FCCB31A1A432}"/>
              </a:ext>
            </a:extLst>
          </p:cNvPr>
          <p:cNvSpPr txBox="1"/>
          <p:nvPr/>
        </p:nvSpPr>
        <p:spPr>
          <a:xfrm>
            <a:off x="8338937" y="1980452"/>
            <a:ext cx="110637" cy="230832"/>
          </a:xfrm>
          <a:prstGeom prst="rect">
            <a:avLst/>
          </a:prstGeom>
          <a:solidFill>
            <a:schemeClr val="bg1"/>
          </a:solidFill>
        </p:spPr>
        <p:txBody>
          <a:bodyPr wrap="square" lIns="0" rIns="0" bIns="0" rtlCol="0">
            <a:spAutoFit/>
          </a:bodyPr>
          <a:lstStyle/>
          <a:p>
            <a:r>
              <a:rPr lang="es-ES_tradnl" sz="1200" dirty="0"/>
              <a:t>0</a:t>
            </a:r>
          </a:p>
        </p:txBody>
      </p:sp>
      <p:sp>
        <p:nvSpPr>
          <p:cNvPr id="12" name="TextBox 11">
            <a:extLst>
              <a:ext uri="{FF2B5EF4-FFF2-40B4-BE49-F238E27FC236}">
                <a16:creationId xmlns:a16="http://schemas.microsoft.com/office/drawing/2014/main" id="{8FE03505-C738-3C6D-270B-466AC588FC43}"/>
              </a:ext>
            </a:extLst>
          </p:cNvPr>
          <p:cNvSpPr txBox="1"/>
          <p:nvPr/>
        </p:nvSpPr>
        <p:spPr>
          <a:xfrm>
            <a:off x="8334876" y="2177710"/>
            <a:ext cx="110637" cy="230832"/>
          </a:xfrm>
          <a:prstGeom prst="rect">
            <a:avLst/>
          </a:prstGeom>
          <a:solidFill>
            <a:schemeClr val="bg1"/>
          </a:solidFill>
        </p:spPr>
        <p:txBody>
          <a:bodyPr wrap="square" lIns="0" rIns="0" bIns="0" rtlCol="0">
            <a:spAutoFit/>
          </a:bodyPr>
          <a:lstStyle/>
          <a:p>
            <a:r>
              <a:rPr lang="es-ES_tradnl" sz="1200" dirty="0"/>
              <a:t>1</a:t>
            </a:r>
          </a:p>
        </p:txBody>
      </p:sp>
      <p:sp>
        <p:nvSpPr>
          <p:cNvPr id="13" name="TextBox 12">
            <a:extLst>
              <a:ext uri="{FF2B5EF4-FFF2-40B4-BE49-F238E27FC236}">
                <a16:creationId xmlns:a16="http://schemas.microsoft.com/office/drawing/2014/main" id="{0E503E57-6FD0-09A3-8C58-A847CBC6852D}"/>
              </a:ext>
            </a:extLst>
          </p:cNvPr>
          <p:cNvSpPr txBox="1"/>
          <p:nvPr/>
        </p:nvSpPr>
        <p:spPr>
          <a:xfrm>
            <a:off x="8334876" y="2400236"/>
            <a:ext cx="110637" cy="230832"/>
          </a:xfrm>
          <a:prstGeom prst="rect">
            <a:avLst/>
          </a:prstGeom>
          <a:solidFill>
            <a:schemeClr val="bg1"/>
          </a:solidFill>
        </p:spPr>
        <p:txBody>
          <a:bodyPr wrap="square" lIns="0" rIns="0" bIns="0" rtlCol="0">
            <a:spAutoFit/>
          </a:bodyPr>
          <a:lstStyle/>
          <a:p>
            <a:r>
              <a:rPr lang="es-ES_tradnl" sz="1200" dirty="0"/>
              <a:t>2</a:t>
            </a:r>
          </a:p>
        </p:txBody>
      </p:sp>
      <p:sp>
        <p:nvSpPr>
          <p:cNvPr id="14" name="TextBox 13">
            <a:extLst>
              <a:ext uri="{FF2B5EF4-FFF2-40B4-BE49-F238E27FC236}">
                <a16:creationId xmlns:a16="http://schemas.microsoft.com/office/drawing/2014/main" id="{50049A95-BCEA-5708-D10F-2CB2546E66E0}"/>
              </a:ext>
            </a:extLst>
          </p:cNvPr>
          <p:cNvSpPr txBox="1"/>
          <p:nvPr/>
        </p:nvSpPr>
        <p:spPr>
          <a:xfrm>
            <a:off x="8330815" y="2597494"/>
            <a:ext cx="110637" cy="230832"/>
          </a:xfrm>
          <a:prstGeom prst="rect">
            <a:avLst/>
          </a:prstGeom>
          <a:solidFill>
            <a:schemeClr val="bg1"/>
          </a:solidFill>
        </p:spPr>
        <p:txBody>
          <a:bodyPr wrap="square" lIns="0" rIns="0" bIns="0" rtlCol="0">
            <a:spAutoFit/>
          </a:bodyPr>
          <a:lstStyle/>
          <a:p>
            <a:r>
              <a:rPr lang="es-ES_tradnl" sz="1200" dirty="0"/>
              <a:t>3</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A11F3A9-55CC-E2D6-5D06-E46DF791BE5F}"/>
                  </a:ext>
                </a:extLst>
              </p:cNvPr>
              <p:cNvSpPr txBox="1"/>
              <p:nvPr/>
            </p:nvSpPr>
            <p:spPr>
              <a:xfrm>
                <a:off x="5901587" y="5846253"/>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15" name="TextBox 14">
                <a:extLst>
                  <a:ext uri="{FF2B5EF4-FFF2-40B4-BE49-F238E27FC236}">
                    <a16:creationId xmlns:a16="http://schemas.microsoft.com/office/drawing/2014/main" id="{9A11F3A9-55CC-E2D6-5D06-E46DF791BE5F}"/>
                  </a:ext>
                </a:extLst>
              </p:cNvPr>
              <p:cNvSpPr txBox="1">
                <a:spLocks noRot="1" noChangeAspect="1" noMove="1" noResize="1" noEditPoints="1" noAdjustHandles="1" noChangeArrowheads="1" noChangeShapeType="1" noTextEdit="1"/>
              </p:cNvSpPr>
              <p:nvPr/>
            </p:nvSpPr>
            <p:spPr>
              <a:xfrm>
                <a:off x="5901587" y="5846253"/>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08688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5280"/>
                <a:ext cx="10890730" cy="4323933"/>
              </a:xfrm>
            </p:spPr>
            <p:txBody>
              <a:bodyPr>
                <a:normAutofit fontScale="85000" lnSpcReduction="20000"/>
              </a:bodyPr>
              <a:lstStyle/>
              <a:p>
                <a:pPr marL="0" indent="0">
                  <a:buNone/>
                </a:pPr>
                <a:r>
                  <a:rPr lang="es-ES_tradnl" sz="2400" i="1" dirty="0"/>
                  <a:t>¿Para qué nos sirve?</a:t>
                </a:r>
              </a:p>
              <a:p>
                <a:pPr marL="0" indent="0">
                  <a:buNone/>
                </a:pPr>
                <a:r>
                  <a:rPr lang="es-ES_tradnl" sz="2400" dirty="0"/>
                  <a:t>La ventaja de la regresión de Ridge sobre la regresión lineal de mínimos cuadrados tiene su origen en el equilibrio entre sesgo y varianza. A medida que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oMath>
                </a14:m>
                <a:r>
                  <a:rPr lang="es-ES_tradnl" sz="2400" dirty="0"/>
                  <a:t>aumenta, la </a:t>
                </a:r>
                <a:r>
                  <a:rPr lang="es-ES_tradnl" sz="2400" b="1" dirty="0">
                    <a:solidFill>
                      <a:schemeClr val="accent3">
                        <a:lumMod val="60000"/>
                        <a:lumOff val="40000"/>
                      </a:schemeClr>
                    </a:solidFill>
                  </a:rPr>
                  <a:t>flexibilidad del ajuste disminuye</a:t>
                </a:r>
                <a:r>
                  <a:rPr lang="es-ES_tradnl" sz="2400" dirty="0"/>
                  <a:t>, lo que lleva a una </a:t>
                </a:r>
                <a:r>
                  <a:rPr lang="es-ES_tradnl" sz="2400" b="1" dirty="0">
                    <a:solidFill>
                      <a:schemeClr val="accent6">
                        <a:lumMod val="60000"/>
                        <a:lumOff val="40000"/>
                      </a:schemeClr>
                    </a:solidFill>
                  </a:rPr>
                  <a:t>menor varianza</a:t>
                </a:r>
                <a:r>
                  <a:rPr lang="es-ES_tradnl" sz="2400" dirty="0"/>
                  <a:t>, pero a un </a:t>
                </a:r>
                <a:r>
                  <a:rPr lang="es-ES_tradnl" sz="2400" b="1" dirty="0">
                    <a:solidFill>
                      <a:schemeClr val="accent1">
                        <a:lumMod val="60000"/>
                        <a:lumOff val="40000"/>
                      </a:schemeClr>
                    </a:solidFill>
                  </a:rPr>
                  <a:t>mayor sesgo</a:t>
                </a:r>
                <a:r>
                  <a:rPr lang="es-ES_tradnl" sz="2400" dirty="0"/>
                  <a:t>.</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605280"/>
                <a:ext cx="10890730" cy="4323933"/>
              </a:xfrm>
              <a:blipFill>
                <a:blip r:embed="rId3"/>
                <a:stretch>
                  <a:fillRect l="-699" t="-175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5"/>
          <a:stretch>
            <a:fillRect/>
          </a:stretch>
        </p:blipFill>
        <p:spPr>
          <a:xfrm>
            <a:off x="3845862" y="3109979"/>
            <a:ext cx="3917573" cy="2909792"/>
          </a:xfrm>
          <a:prstGeom prst="rect">
            <a:avLst/>
          </a:prstGeom>
          <a:ln w="12700">
            <a:miter lim="400000"/>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AD99F07-A5E2-D805-BB71-BF69C59CCBE6}"/>
                  </a:ext>
                </a:extLst>
              </p:cNvPr>
              <p:cNvSpPr txBox="1"/>
              <p:nvPr/>
            </p:nvSpPr>
            <p:spPr>
              <a:xfrm>
                <a:off x="5901587" y="5864009"/>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9" name="TextBox 8">
                <a:extLst>
                  <a:ext uri="{FF2B5EF4-FFF2-40B4-BE49-F238E27FC236}">
                    <a16:creationId xmlns:a16="http://schemas.microsoft.com/office/drawing/2014/main" id="{6AD99F07-A5E2-D805-BB71-BF69C59CCBE6}"/>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442202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45920"/>
            <a:ext cx="10890730" cy="4283293"/>
          </a:xfrm>
        </p:spPr>
        <p:txBody>
          <a:bodyPr>
            <a:normAutofit fontScale="85000" lnSpcReduction="20000"/>
          </a:bodyPr>
          <a:lstStyle/>
          <a:p>
            <a:pPr marL="0" indent="0">
              <a:buNone/>
            </a:pPr>
            <a:r>
              <a:rPr lang="es-ES_tradnl" sz="2400" i="1" dirty="0"/>
              <a:t>¿Para qué nos sirve?</a:t>
            </a:r>
          </a:p>
          <a:p>
            <a:pPr marL="0" indent="0">
              <a:buNone/>
            </a:pPr>
            <a:r>
              <a:rPr lang="es-ES_tradnl" sz="2400" dirty="0"/>
              <a:t>En general, cuando la verdadera relación es lineal, la regresión lineal tiene mucha varianza. Esto principalmente ocurre cuando el </a:t>
            </a:r>
            <a:r>
              <a:rPr lang="es-ES_tradnl" sz="2400" b="1" dirty="0">
                <a:solidFill>
                  <a:schemeClr val="accent6"/>
                </a:solidFill>
              </a:rPr>
              <a:t>número de observaciones es cercano al número de coeficientes</a:t>
            </a:r>
            <a:r>
              <a:rPr lang="es-ES_tradnl" sz="2400" dirty="0"/>
              <a:t>. En estos casos, la regresión de Ridge funciona mejor.</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4"/>
          <a:stretch>
            <a:fillRect/>
          </a:stretch>
        </p:blipFill>
        <p:spPr>
          <a:xfrm>
            <a:off x="3845862" y="3109979"/>
            <a:ext cx="3917573" cy="2909792"/>
          </a:xfrm>
          <a:prstGeom prst="rect">
            <a:avLst/>
          </a:prstGeom>
          <a:ln w="12700">
            <a:miter lim="400000"/>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2969F28-2A6B-203A-D8CC-4ED448ABC964}"/>
                  </a:ext>
                </a:extLst>
              </p:cNvPr>
              <p:cNvSpPr txBox="1"/>
              <p:nvPr/>
            </p:nvSpPr>
            <p:spPr>
              <a:xfrm>
                <a:off x="5901587" y="5864009"/>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9" name="TextBox 8">
                <a:extLst>
                  <a:ext uri="{FF2B5EF4-FFF2-40B4-BE49-F238E27FC236}">
                    <a16:creationId xmlns:a16="http://schemas.microsoft.com/office/drawing/2014/main" id="{72969F28-2A6B-203A-D8CC-4ED448ABC964}"/>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64927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D2DBC61-9162-562C-3C74-3C2BB420FFF4}"/>
                  </a:ext>
                </a:extLst>
              </p:cNvPr>
              <p:cNvSpPr txBox="1"/>
              <p:nvPr/>
            </p:nvSpPr>
            <p:spPr>
              <a:xfrm>
                <a:off x="2230826" y="5844698"/>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19" name="TextBox 18">
                <a:extLst>
                  <a:ext uri="{FF2B5EF4-FFF2-40B4-BE49-F238E27FC236}">
                    <a16:creationId xmlns:a16="http://schemas.microsoft.com/office/drawing/2014/main" id="{9D2DBC61-9162-562C-3C74-3C2BB420FFF4}"/>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72146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Tipos de aprendizajes</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a:t>
            </a:r>
            <a:endParaRPr lang="es-ES" sz="1800" b="1" dirty="0">
              <a:solidFill>
                <a:schemeClr val="accent3">
                  <a:lumMod val="75000"/>
                </a:schemeClr>
              </a:solidFill>
            </a:endParaRP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5E14BA7-57C4-19FD-09ED-2BE971EC5E45}"/>
                  </a:ext>
                </a:extLst>
              </p:cNvPr>
              <p:cNvSpPr txBox="1"/>
              <p:nvPr/>
            </p:nvSpPr>
            <p:spPr>
              <a:xfrm>
                <a:off x="4545414" y="2944251"/>
                <a:ext cx="6328610" cy="1477328"/>
              </a:xfrm>
              <a:prstGeom prst="rect">
                <a:avLst/>
              </a:prstGeom>
              <a:noFill/>
            </p:spPr>
            <p:txBody>
              <a:bodyPr wrap="square" rtlCol="0">
                <a:spAutoFit/>
              </a:bodyPr>
              <a:lstStyle/>
              <a:p>
                <a:r>
                  <a:rPr lang="es-ES_tradnl" dirty="0"/>
                  <a:t>El problema es que los coeficientes se achican a cero, pero no se hacen cero, salvo que </a:t>
                </a:r>
                <a14:m>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a14:m>
                <a:r>
                  <a:rPr lang="el-GR" dirty="0"/>
                  <a:t> </a:t>
                </a:r>
                <a:r>
                  <a:rPr lang="es-ES_tradnl" dirty="0"/>
                  <a:t>sea infinito. Por lo que </a:t>
                </a:r>
                <a:r>
                  <a:rPr lang="es-ES_tradnl" b="1" dirty="0">
                    <a:solidFill>
                      <a:srgbClr val="C00000"/>
                    </a:solidFill>
                  </a:rPr>
                  <a:t>no podemos eliminar atributos</a:t>
                </a:r>
                <a:r>
                  <a:rPr lang="es-ES_tradnl" dirty="0"/>
                  <a:t>.</a:t>
                </a:r>
              </a:p>
              <a:p>
                <a:endParaRPr lang="es-ES_tradnl" dirty="0"/>
              </a:p>
              <a:p>
                <a:endParaRPr lang="es-ES_tradnl" dirty="0"/>
              </a:p>
            </p:txBody>
          </p:sp>
        </mc:Choice>
        <mc:Fallback>
          <p:sp>
            <p:nvSpPr>
              <p:cNvPr id="18" name="TextBox 17">
                <a:extLst>
                  <a:ext uri="{FF2B5EF4-FFF2-40B4-BE49-F238E27FC236}">
                    <a16:creationId xmlns:a16="http://schemas.microsoft.com/office/drawing/2014/main" id="{D5E14BA7-57C4-19FD-09ED-2BE971EC5E45}"/>
                  </a:ext>
                </a:extLst>
              </p:cNvPr>
              <p:cNvSpPr txBox="1">
                <a:spLocks noRot="1" noChangeAspect="1" noMove="1" noResize="1" noEditPoints="1" noAdjustHandles="1" noChangeArrowheads="1" noChangeShapeType="1" noTextEdit="1"/>
              </p:cNvSpPr>
              <p:nvPr/>
            </p:nvSpPr>
            <p:spPr>
              <a:xfrm>
                <a:off x="4545414" y="2944251"/>
                <a:ext cx="6328610" cy="1477328"/>
              </a:xfrm>
              <a:prstGeom prst="rect">
                <a:avLst/>
              </a:prstGeom>
              <a:blipFill>
                <a:blip r:embed="rId6"/>
                <a:stretch>
                  <a:fillRect l="-1002" t="-1709"/>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A157B0A-D23F-CE73-049A-76B666CDB67E}"/>
                  </a:ext>
                </a:extLst>
              </p:cNvPr>
              <p:cNvSpPr txBox="1"/>
              <p:nvPr/>
            </p:nvSpPr>
            <p:spPr>
              <a:xfrm>
                <a:off x="2230826" y="5844698"/>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8" name="TextBox 7">
                <a:extLst>
                  <a:ext uri="{FF2B5EF4-FFF2-40B4-BE49-F238E27FC236}">
                    <a16:creationId xmlns:a16="http://schemas.microsoft.com/office/drawing/2014/main" id="{5A157B0A-D23F-CE73-049A-76B666CDB67E}"/>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248023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La regresión de Lasso cubre esta desventaja:</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Sub>
                            </m:e>
                          </m:d>
                        </m:e>
                      </m:nary>
                    </m:oMath>
                  </m:oMathPara>
                </a14:m>
                <a:endParaRPr lang="es-ES_tradnl" sz="2400" dirty="0"/>
              </a:p>
              <a:p>
                <a:pPr marL="0" indent="0">
                  <a:buNone/>
                </a:pPr>
                <a:r>
                  <a:rPr lang="es-ES_tradnl" sz="2400" dirty="0"/>
                  <a:t>Es decir, la regresión de Lasso usa una penalización L1, mientras que Ridge usa una penalización L2.</a:t>
                </a:r>
              </a:p>
              <a:p>
                <a:pPr marL="0" indent="0">
                  <a:buNone/>
                </a:pPr>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6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15912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20000"/>
              </a:bodyPr>
              <a:lstStyle/>
              <a:p>
                <a:pPr marL="0" indent="0">
                  <a:buNone/>
                </a:pPr>
                <a:r>
                  <a:rPr lang="es-ES_tradnl" sz="2400" dirty="0"/>
                  <a:t>Esta regresión cuando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crece, algunos coeficientes se hacen exactamente cero. Por lo que Lasso realiza una selección de atributos.</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816" t="-1667" r="-350"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e1.png" descr="text15ds972e1.png">
            <a:extLst>
              <a:ext uri="{FF2B5EF4-FFF2-40B4-BE49-F238E27FC236}">
                <a16:creationId xmlns:a16="http://schemas.microsoft.com/office/drawing/2014/main" id="{CA3E23A5-0CB3-8DA9-E7D5-05FE0C8B8CCD}"/>
              </a:ext>
            </a:extLst>
          </p:cNvPr>
          <p:cNvPicPr>
            <a:picLocks noChangeAspect="1"/>
          </p:cNvPicPr>
          <p:nvPr/>
        </p:nvPicPr>
        <p:blipFill>
          <a:blip r:embed="rId5"/>
          <a:stretch>
            <a:fillRect/>
          </a:stretch>
        </p:blipFill>
        <p:spPr>
          <a:xfrm>
            <a:off x="4287486" y="2902217"/>
            <a:ext cx="3617027" cy="3111658"/>
          </a:xfrm>
          <a:prstGeom prst="rect">
            <a:avLst/>
          </a:prstGeom>
          <a:ln w="12700">
            <a:miter lim="400000"/>
          </a:ln>
        </p:spPr>
      </p:pic>
      <p:sp>
        <p:nvSpPr>
          <p:cNvPr id="9" name="TextBox 8">
            <a:extLst>
              <a:ext uri="{FF2B5EF4-FFF2-40B4-BE49-F238E27FC236}">
                <a16:creationId xmlns:a16="http://schemas.microsoft.com/office/drawing/2014/main" id="{370B6341-C8E9-5E3A-48C2-B375E011614D}"/>
              </a:ext>
            </a:extLst>
          </p:cNvPr>
          <p:cNvSpPr txBox="1"/>
          <p:nvPr/>
        </p:nvSpPr>
        <p:spPr>
          <a:xfrm>
            <a:off x="7749663" y="2983104"/>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0" name="TextBox 9">
            <a:extLst>
              <a:ext uri="{FF2B5EF4-FFF2-40B4-BE49-F238E27FC236}">
                <a16:creationId xmlns:a16="http://schemas.microsoft.com/office/drawing/2014/main" id="{910902DA-3C85-5E2E-7F39-B40675765D2B}"/>
              </a:ext>
            </a:extLst>
          </p:cNvPr>
          <p:cNvSpPr txBox="1"/>
          <p:nvPr/>
        </p:nvSpPr>
        <p:spPr>
          <a:xfrm>
            <a:off x="7749780" y="3133240"/>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1" name="TextBox 10">
            <a:extLst>
              <a:ext uri="{FF2B5EF4-FFF2-40B4-BE49-F238E27FC236}">
                <a16:creationId xmlns:a16="http://schemas.microsoft.com/office/drawing/2014/main" id="{D33FD648-0DD4-08EC-2D65-137D737B59FE}"/>
              </a:ext>
            </a:extLst>
          </p:cNvPr>
          <p:cNvSpPr txBox="1"/>
          <p:nvPr/>
        </p:nvSpPr>
        <p:spPr>
          <a:xfrm>
            <a:off x="7749779" y="3293243"/>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2" name="TextBox 11">
            <a:extLst>
              <a:ext uri="{FF2B5EF4-FFF2-40B4-BE49-F238E27FC236}">
                <a16:creationId xmlns:a16="http://schemas.microsoft.com/office/drawing/2014/main" id="{A3FF0586-96C5-3347-C4E7-C5C8ABE448D3}"/>
              </a:ext>
            </a:extLst>
          </p:cNvPr>
          <p:cNvSpPr txBox="1"/>
          <p:nvPr/>
        </p:nvSpPr>
        <p:spPr>
          <a:xfrm>
            <a:off x="7749663" y="3452273"/>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7752DC6-D938-E596-8282-7A14EAF725BA}"/>
                  </a:ext>
                </a:extLst>
              </p:cNvPr>
              <p:cNvSpPr txBox="1"/>
              <p:nvPr/>
            </p:nvSpPr>
            <p:spPr>
              <a:xfrm>
                <a:off x="5836239" y="5790713"/>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13" name="TextBox 12">
                <a:extLst>
                  <a:ext uri="{FF2B5EF4-FFF2-40B4-BE49-F238E27FC236}">
                    <a16:creationId xmlns:a16="http://schemas.microsoft.com/office/drawing/2014/main" id="{F7752DC6-D938-E596-8282-7A14EAF725BA}"/>
                  </a:ext>
                </a:extLst>
              </p:cNvPr>
              <p:cNvSpPr txBox="1">
                <a:spLocks noRot="1" noChangeAspect="1" noMove="1" noResize="1" noEditPoints="1" noAdjustHandles="1" noChangeArrowheads="1" noChangeShapeType="1" noTextEdit="1"/>
              </p:cNvSpPr>
              <p:nvPr/>
            </p:nvSpPr>
            <p:spPr>
              <a:xfrm>
                <a:off x="5836239" y="5790713"/>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80359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595120"/>
                <a:ext cx="10890730" cy="4334093"/>
              </a:xfrm>
            </p:spPr>
            <p:txBody>
              <a:bodyPr>
                <a:normAutofit/>
              </a:bodyPr>
              <a:lstStyle/>
              <a:p>
                <a:pPr marL="0" indent="0">
                  <a:buNone/>
                </a:pPr>
                <a:r>
                  <a:rPr lang="es-ES_tradnl" sz="2400" i="1" dirty="0"/>
                  <a:t>¿Para qué nos sirve?</a:t>
                </a:r>
                <a:endParaRPr lang="es-ES_tradnl" sz="2400" dirty="0"/>
              </a:p>
              <a:p>
                <a:pPr marL="0" indent="0">
                  <a:buNone/>
                </a:pPr>
                <a:r>
                  <a:rPr lang="es-ES_tradnl" sz="2400" dirty="0"/>
                  <a:t>Para entender porque esto ocurre, debemos reescribir a las regresiones de otra forma equivalente:</a:t>
                </a:r>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595120"/>
                <a:ext cx="10890730" cy="4334093"/>
              </a:xfrm>
              <a:blipFill>
                <a:blip r:embed="rId3"/>
                <a:stretch>
                  <a:fillRect l="-932" t="-875" b="-2828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931029" y="3428811"/>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15064" y="4564496"/>
            <a:ext cx="2070182" cy="461665"/>
          </a:xfrm>
          <a:prstGeom prst="rect">
            <a:avLst/>
          </a:prstGeom>
          <a:noFill/>
        </p:spPr>
        <p:txBody>
          <a:bodyPr wrap="none" rtlCol="0">
            <a:spAutoFit/>
          </a:bodyPr>
          <a:lstStyle/>
          <a:p>
            <a:r>
              <a:rPr lang="es-ES_tradnl" sz="2400" i="1" dirty="0">
                <a:solidFill>
                  <a:schemeClr val="accent3"/>
                </a:solidFill>
              </a:rPr>
              <a:t>Regresión Ridge</a:t>
            </a:r>
          </a:p>
        </p:txBody>
      </p:sp>
    </p:spTree>
    <p:extLst>
      <p:ext uri="{BB962C8B-B14F-4D97-AF65-F5344CB8AC3E}">
        <p14:creationId xmlns:p14="http://schemas.microsoft.com/office/powerpoint/2010/main" val="2333362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715383" y="3299368"/>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00972" y="3283186"/>
            <a:ext cx="2070182" cy="461665"/>
          </a:xfrm>
          <a:prstGeom prst="rect">
            <a:avLst/>
          </a:prstGeom>
          <a:noFill/>
        </p:spPr>
        <p:txBody>
          <a:bodyPr wrap="none" rtlCol="0">
            <a:spAutoFit/>
          </a:bodyPr>
          <a:lstStyle/>
          <a:p>
            <a:r>
              <a:rPr lang="es-ES_tradnl" sz="2400" i="1" dirty="0">
                <a:solidFill>
                  <a:schemeClr val="accent3"/>
                </a:solidFill>
              </a:rPr>
              <a:t>Regresión Ridge</a:t>
            </a:r>
          </a:p>
        </p:txBody>
      </p:sp>
      <p:pic>
        <p:nvPicPr>
          <p:cNvPr id="8" name="path15843.png" descr="path15843.png">
            <a:extLst>
              <a:ext uri="{FF2B5EF4-FFF2-40B4-BE49-F238E27FC236}">
                <a16:creationId xmlns:a16="http://schemas.microsoft.com/office/drawing/2014/main" id="{59BE499C-8D26-3B5E-B3F7-DD90B6F4E09E}"/>
              </a:ext>
            </a:extLst>
          </p:cNvPr>
          <p:cNvPicPr>
            <a:picLocks noChangeAspect="1"/>
          </p:cNvPicPr>
          <p:nvPr/>
        </p:nvPicPr>
        <p:blipFill>
          <a:blip r:embed="rId4"/>
          <a:stretch>
            <a:fillRect/>
          </a:stretch>
        </p:blipFill>
        <p:spPr>
          <a:xfrm>
            <a:off x="3236133" y="3277805"/>
            <a:ext cx="2618562" cy="2574140"/>
          </a:xfrm>
          <a:prstGeom prst="rect">
            <a:avLst/>
          </a:prstGeom>
          <a:ln w="12700">
            <a:miter lim="400000"/>
          </a:ln>
        </p:spPr>
      </p:pic>
      <p:pic>
        <p:nvPicPr>
          <p:cNvPr id="10" name="path169310.png" descr="path169310.png">
            <a:extLst>
              <a:ext uri="{FF2B5EF4-FFF2-40B4-BE49-F238E27FC236}">
                <a16:creationId xmlns:a16="http://schemas.microsoft.com/office/drawing/2014/main" id="{AB227025-29CF-9CE7-072C-11BD0A23EC50}"/>
              </a:ext>
            </a:extLst>
          </p:cNvPr>
          <p:cNvPicPr>
            <a:picLocks noChangeAspect="1"/>
          </p:cNvPicPr>
          <p:nvPr/>
        </p:nvPicPr>
        <p:blipFill>
          <a:blip r:embed="rId5"/>
          <a:stretch>
            <a:fillRect/>
          </a:stretch>
        </p:blipFill>
        <p:spPr>
          <a:xfrm>
            <a:off x="6337307" y="3312434"/>
            <a:ext cx="2548108" cy="2504882"/>
          </a:xfrm>
          <a:prstGeom prst="rect">
            <a:avLst/>
          </a:prstGeom>
          <a:ln w="12700">
            <a:miter lim="400000"/>
          </a:ln>
        </p:spPr>
      </p:pic>
      <p:sp>
        <p:nvSpPr>
          <p:cNvPr id="12" name="TextBox 11">
            <a:extLst>
              <a:ext uri="{FF2B5EF4-FFF2-40B4-BE49-F238E27FC236}">
                <a16:creationId xmlns:a16="http://schemas.microsoft.com/office/drawing/2014/main" id="{B9C2BB90-BBA2-1967-9D81-9B6997246136}"/>
              </a:ext>
            </a:extLst>
          </p:cNvPr>
          <p:cNvSpPr txBox="1"/>
          <p:nvPr/>
        </p:nvSpPr>
        <p:spPr>
          <a:xfrm>
            <a:off x="4709338" y="3263854"/>
            <a:ext cx="110637" cy="200055"/>
          </a:xfrm>
          <a:prstGeom prst="rect">
            <a:avLst/>
          </a:prstGeom>
          <a:solidFill>
            <a:schemeClr val="bg1"/>
          </a:solidFill>
        </p:spPr>
        <p:txBody>
          <a:bodyPr wrap="square" lIns="0" rIns="0" bIns="0" rtlCol="0">
            <a:spAutoFit/>
          </a:bodyPr>
          <a:lstStyle/>
          <a:p>
            <a:r>
              <a:rPr lang="es-ES_tradnl" sz="1000" dirty="0"/>
              <a:t>1</a:t>
            </a:r>
          </a:p>
        </p:txBody>
      </p:sp>
      <p:sp>
        <p:nvSpPr>
          <p:cNvPr id="15" name="TextBox 14">
            <a:extLst>
              <a:ext uri="{FF2B5EF4-FFF2-40B4-BE49-F238E27FC236}">
                <a16:creationId xmlns:a16="http://schemas.microsoft.com/office/drawing/2014/main" id="{3A2B0301-2E4A-0AC6-94DF-32EC33AB7D95}"/>
              </a:ext>
            </a:extLst>
          </p:cNvPr>
          <p:cNvSpPr txBox="1"/>
          <p:nvPr/>
        </p:nvSpPr>
        <p:spPr>
          <a:xfrm>
            <a:off x="5816593" y="4618906"/>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6" name="TextBox 15">
            <a:extLst>
              <a:ext uri="{FF2B5EF4-FFF2-40B4-BE49-F238E27FC236}">
                <a16:creationId xmlns:a16="http://schemas.microsoft.com/office/drawing/2014/main" id="{17FC3D32-3E5D-0BC0-7528-E19E271ACC20}"/>
              </a:ext>
            </a:extLst>
          </p:cNvPr>
          <p:cNvSpPr txBox="1"/>
          <p:nvPr/>
        </p:nvSpPr>
        <p:spPr>
          <a:xfrm>
            <a:off x="8850638" y="461558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7" name="TextBox 16">
            <a:extLst>
              <a:ext uri="{FF2B5EF4-FFF2-40B4-BE49-F238E27FC236}">
                <a16:creationId xmlns:a16="http://schemas.microsoft.com/office/drawing/2014/main" id="{3A1238B3-A702-6C3F-6933-6215B1EC946E}"/>
              </a:ext>
            </a:extLst>
          </p:cNvPr>
          <p:cNvSpPr txBox="1"/>
          <p:nvPr/>
        </p:nvSpPr>
        <p:spPr>
          <a:xfrm>
            <a:off x="7771192" y="3277805"/>
            <a:ext cx="110637" cy="200055"/>
          </a:xfrm>
          <a:prstGeom prst="rect">
            <a:avLst/>
          </a:prstGeom>
          <a:solidFill>
            <a:schemeClr val="bg1"/>
          </a:solidFill>
        </p:spPr>
        <p:txBody>
          <a:bodyPr wrap="square" lIns="0" rIns="0" bIns="0" rtlCol="0">
            <a:spAutoFit/>
          </a:bodyPr>
          <a:lstStyle/>
          <a:p>
            <a:r>
              <a:rPr lang="es-ES_tradnl" sz="1000" dirty="0"/>
              <a:t>1</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0FAE4F2-BE0A-A0FA-89F9-B5B5D7941CEA}"/>
                  </a:ext>
                </a:extLst>
              </p:cNvPr>
              <p:cNvSpPr txBox="1"/>
              <p:nvPr/>
            </p:nvSpPr>
            <p:spPr>
              <a:xfrm>
                <a:off x="604423" y="3819119"/>
                <a:ext cx="2276136"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s-ES_tradnl" sz="2400" i="1" smtClean="0">
                              <a:solidFill>
                                <a:schemeClr val="accent5"/>
                              </a:solidFill>
                              <a:latin typeface="Cambria Math" panose="02040503050406030204" pitchFamily="18" charset="0"/>
                            </a:rPr>
                          </m:ctrlPr>
                        </m:dPr>
                        <m:e>
                          <m:sSub>
                            <m:sSubPr>
                              <m:ctrlPr>
                                <a:rPr lang="es-ES_tradnl" sz="240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0</m:t>
                              </m:r>
                            </m:sub>
                          </m:sSub>
                        </m:e>
                      </m:d>
                      <m:r>
                        <a:rPr lang="en-US" sz="2400" b="0" i="1" smtClean="0">
                          <a:solidFill>
                            <a:schemeClr val="accent5"/>
                          </a:solidFill>
                          <a:latin typeface="Cambria Math" panose="02040503050406030204" pitchFamily="18" charset="0"/>
                        </a:rPr>
                        <m:t>+</m:t>
                      </m:r>
                      <m:d>
                        <m:dPr>
                          <m:begChr m:val="|"/>
                          <m:endChr m:val="|"/>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e>
                      </m:d>
                      <m:r>
                        <a:rPr lang="en-US" sz="2400" b="0" i="1" smtClean="0">
                          <a:solidFill>
                            <a:schemeClr val="accent5"/>
                          </a:solidFill>
                          <a:latin typeface="Cambria Math" panose="02040503050406030204" pitchFamily="18" charset="0"/>
                          <a:ea typeface="Cambria Math" panose="02040503050406030204" pitchFamily="18" charset="0"/>
                        </a:rPr>
                        <m:t>≤</m:t>
                      </m:r>
                      <m:r>
                        <a:rPr lang="en-US" sz="2400"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5"/>
                  </a:solidFill>
                </a:endParaRPr>
              </a:p>
            </p:txBody>
          </p:sp>
        </mc:Choice>
        <mc:Fallback>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604423" y="3819119"/>
                <a:ext cx="2276136" cy="461665"/>
              </a:xfrm>
              <a:prstGeom prst="rect">
                <a:avLst/>
              </a:prstGeom>
              <a:blipFill>
                <a:blip r:embed="rId6"/>
                <a:stretch>
                  <a:fillRect b="-2703"/>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096B21A-EC3B-87DB-AF96-65099B619F6E}"/>
                  </a:ext>
                </a:extLst>
              </p:cNvPr>
              <p:cNvSpPr txBox="1"/>
              <p:nvPr/>
            </p:nvSpPr>
            <p:spPr>
              <a:xfrm>
                <a:off x="9262578" y="3815465"/>
                <a:ext cx="1951625" cy="4689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0</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rPr>
                        <m:t>+</m:t>
                      </m:r>
                      <m:sSubSup>
                        <m:sSubSupPr>
                          <m:ctrlPr>
                            <a:rPr lang="en-US" sz="2400" i="1">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1</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ea typeface="Cambria Math" panose="02040503050406030204" pitchFamily="18" charset="0"/>
                        </a:rPr>
                        <m:t>≤</m:t>
                      </m:r>
                      <m:r>
                        <a:rPr lang="en-US" sz="2400"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3"/>
                  </a:solidFill>
                </a:endParaRPr>
              </a:p>
            </p:txBody>
          </p:sp>
        </mc:Choice>
        <mc:Fallback>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9262578" y="3815465"/>
                <a:ext cx="1951625" cy="468975"/>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863931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699304" y="2902216"/>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41755" y="2799742"/>
            <a:ext cx="2070182" cy="461665"/>
          </a:xfrm>
          <a:prstGeom prst="rect">
            <a:avLst/>
          </a:prstGeom>
          <a:noFill/>
        </p:spPr>
        <p:txBody>
          <a:bodyPr wrap="none" rtlCol="0">
            <a:spAutoFit/>
          </a:bodyPr>
          <a:lstStyle/>
          <a:p>
            <a:r>
              <a:rPr lang="es-ES_tradnl" sz="2400" i="1" dirty="0">
                <a:solidFill>
                  <a:schemeClr val="accent3"/>
                </a:solidFill>
              </a:rPr>
              <a:t>Regresión Ridge</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0FAE4F2-BE0A-A0FA-89F9-B5B5D7941CEA}"/>
                  </a:ext>
                </a:extLst>
              </p:cNvPr>
              <p:cNvSpPr txBox="1"/>
              <p:nvPr/>
            </p:nvSpPr>
            <p:spPr>
              <a:xfrm>
                <a:off x="1230920" y="5524360"/>
                <a:ext cx="1754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i="1" smtClean="0">
                              <a:solidFill>
                                <a:schemeClr val="accent5"/>
                              </a:solidFill>
                              <a:latin typeface="Cambria Math" panose="02040503050406030204" pitchFamily="18" charset="0"/>
                            </a:rPr>
                          </m:ctrlPr>
                        </m:dPr>
                        <m:e>
                          <m:sSub>
                            <m:sSubPr>
                              <m:ctrlPr>
                                <a:rPr lang="es-ES_tradnl"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0</m:t>
                              </m:r>
                            </m:sub>
                          </m:sSub>
                        </m:e>
                      </m:d>
                      <m:r>
                        <a:rPr lang="en-US" b="0" i="1" smtClean="0">
                          <a:solidFill>
                            <a:schemeClr val="accent5"/>
                          </a:solidFill>
                          <a:latin typeface="Cambria Math" panose="02040503050406030204" pitchFamily="18" charset="0"/>
                        </a:rPr>
                        <m:t>+</m:t>
                      </m:r>
                      <m:d>
                        <m:dPr>
                          <m:begChr m:val="|"/>
                          <m:endChr m:val="|"/>
                          <m:ctrlPr>
                            <a:rPr lang="en-US" b="0" i="1" smtClean="0">
                              <a:solidFill>
                                <a:schemeClr val="accent5"/>
                              </a:solidFill>
                              <a:latin typeface="Cambria Math" panose="02040503050406030204" pitchFamily="18" charset="0"/>
                            </a:rPr>
                          </m:ctrlPr>
                        </m:dPr>
                        <m:e>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1</m:t>
                              </m:r>
                            </m:sub>
                          </m:sSub>
                        </m:e>
                      </m:d>
                      <m:r>
                        <a:rPr lang="en-US" b="0" i="1" smtClean="0">
                          <a:solidFill>
                            <a:schemeClr val="accent5"/>
                          </a:solidFill>
                          <a:latin typeface="Cambria Math" panose="02040503050406030204" pitchFamily="18" charset="0"/>
                          <a:ea typeface="Cambria Math" panose="02040503050406030204" pitchFamily="18" charset="0"/>
                        </a:rPr>
                        <m:t>≤</m:t>
                      </m:r>
                      <m:r>
                        <a:rPr lang="en-US"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i="1" dirty="0">
                  <a:solidFill>
                    <a:schemeClr val="accent5"/>
                  </a:solidFill>
                </a:endParaRPr>
              </a:p>
            </p:txBody>
          </p:sp>
        </mc:Choice>
        <mc:Fallback>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1230920" y="5524360"/>
                <a:ext cx="1754326"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096B21A-EC3B-87DB-AF96-65099B619F6E}"/>
                  </a:ext>
                </a:extLst>
              </p:cNvPr>
              <p:cNvSpPr txBox="1"/>
              <p:nvPr/>
            </p:nvSpPr>
            <p:spPr>
              <a:xfrm>
                <a:off x="8123649" y="5655898"/>
                <a:ext cx="1510990"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0</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rPr>
                        <m:t>+</m:t>
                      </m:r>
                      <m:sSubSup>
                        <m:sSubSupPr>
                          <m:ctrlPr>
                            <a:rPr lang="en-US" i="1">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1</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ea typeface="Cambria Math" panose="02040503050406030204" pitchFamily="18" charset="0"/>
                        </a:rPr>
                        <m:t>≤</m:t>
                      </m:r>
                      <m:r>
                        <a:rPr lang="en-US"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i="1" dirty="0">
                  <a:solidFill>
                    <a:schemeClr val="accent3"/>
                  </a:solidFill>
                </a:endParaRPr>
              </a:p>
            </p:txBody>
          </p:sp>
        </mc:Choice>
        <mc:Fallback>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8123649" y="5655898"/>
                <a:ext cx="1510990" cy="374783"/>
              </a:xfrm>
              <a:prstGeom prst="rect">
                <a:avLst/>
              </a:prstGeom>
              <a:blipFill>
                <a:blip r:embed="rId5"/>
                <a:stretch>
                  <a:fillRect/>
                </a:stretch>
              </a:blipFill>
            </p:spPr>
            <p:txBody>
              <a:bodyPr/>
              <a:lstStyle/>
              <a:p>
                <a:r>
                  <a:rPr lang="es-ES_tradnl">
                    <a:noFill/>
                  </a:rPr>
                  <a:t> </a:t>
                </a:r>
              </a:p>
            </p:txBody>
          </p:sp>
        </mc:Fallback>
      </mc:AlternateContent>
      <p:pic>
        <p:nvPicPr>
          <p:cNvPr id="9" name="path158433.png" descr="path158433.png">
            <a:extLst>
              <a:ext uri="{FF2B5EF4-FFF2-40B4-BE49-F238E27FC236}">
                <a16:creationId xmlns:a16="http://schemas.microsoft.com/office/drawing/2014/main" id="{075A4889-B852-E59D-C35F-A2AE62817B09}"/>
              </a:ext>
            </a:extLst>
          </p:cNvPr>
          <p:cNvPicPr>
            <a:picLocks noChangeAspect="1"/>
          </p:cNvPicPr>
          <p:nvPr/>
        </p:nvPicPr>
        <p:blipFill>
          <a:blip r:embed="rId6"/>
          <a:stretch>
            <a:fillRect/>
          </a:stretch>
        </p:blipFill>
        <p:spPr>
          <a:xfrm>
            <a:off x="2333249" y="2849111"/>
            <a:ext cx="2456959" cy="3532938"/>
          </a:xfrm>
          <a:prstGeom prst="rect">
            <a:avLst/>
          </a:prstGeom>
          <a:ln w="12700">
            <a:miter lim="400000"/>
          </a:ln>
        </p:spPr>
      </p:pic>
      <p:sp>
        <p:nvSpPr>
          <p:cNvPr id="11" name="TextBox 10">
            <a:extLst>
              <a:ext uri="{FF2B5EF4-FFF2-40B4-BE49-F238E27FC236}">
                <a16:creationId xmlns:a16="http://schemas.microsoft.com/office/drawing/2014/main" id="{7EBE118E-5243-4767-3F4E-E5FFCB4AEC90}"/>
              </a:ext>
            </a:extLst>
          </p:cNvPr>
          <p:cNvSpPr txBox="1"/>
          <p:nvPr/>
        </p:nvSpPr>
        <p:spPr>
          <a:xfrm>
            <a:off x="4679571" y="526793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1" name="TextBox 20">
            <a:extLst>
              <a:ext uri="{FF2B5EF4-FFF2-40B4-BE49-F238E27FC236}">
                <a16:creationId xmlns:a16="http://schemas.microsoft.com/office/drawing/2014/main" id="{EC83A8DF-4AEE-639B-8D56-0DE4FC48023A}"/>
              </a:ext>
            </a:extLst>
          </p:cNvPr>
          <p:cNvSpPr txBox="1"/>
          <p:nvPr/>
        </p:nvSpPr>
        <p:spPr>
          <a:xfrm>
            <a:off x="3643550" y="3432220"/>
            <a:ext cx="78445" cy="159462"/>
          </a:xfrm>
          <a:prstGeom prst="rect">
            <a:avLst/>
          </a:prstGeom>
          <a:solidFill>
            <a:schemeClr val="bg1"/>
          </a:solidFill>
        </p:spPr>
        <p:txBody>
          <a:bodyPr wrap="square" lIns="0" tIns="36000" rIns="0" bIns="0" rtlCol="0">
            <a:spAutoFit/>
          </a:bodyPr>
          <a:lstStyle/>
          <a:p>
            <a:r>
              <a:rPr lang="es-ES_tradnl" sz="800" dirty="0"/>
              <a:t>1</a:t>
            </a:r>
          </a:p>
        </p:txBody>
      </p:sp>
      <p:pic>
        <p:nvPicPr>
          <p:cNvPr id="22" name="path16931033.png" descr="path16931033.png">
            <a:extLst>
              <a:ext uri="{FF2B5EF4-FFF2-40B4-BE49-F238E27FC236}">
                <a16:creationId xmlns:a16="http://schemas.microsoft.com/office/drawing/2014/main" id="{F44CA561-7303-61C8-90CD-538DF1F95E53}"/>
              </a:ext>
            </a:extLst>
          </p:cNvPr>
          <p:cNvPicPr>
            <a:picLocks noChangeAspect="1"/>
          </p:cNvPicPr>
          <p:nvPr/>
        </p:nvPicPr>
        <p:blipFill>
          <a:blip r:embed="rId7"/>
          <a:stretch>
            <a:fillRect/>
          </a:stretch>
        </p:blipFill>
        <p:spPr>
          <a:xfrm>
            <a:off x="6301532" y="2855823"/>
            <a:ext cx="2456959" cy="3535055"/>
          </a:xfrm>
          <a:prstGeom prst="rect">
            <a:avLst/>
          </a:prstGeom>
          <a:ln w="12700">
            <a:miter lim="400000"/>
          </a:ln>
        </p:spPr>
      </p:pic>
      <p:sp>
        <p:nvSpPr>
          <p:cNvPr id="23" name="TextBox 22">
            <a:extLst>
              <a:ext uri="{FF2B5EF4-FFF2-40B4-BE49-F238E27FC236}">
                <a16:creationId xmlns:a16="http://schemas.microsoft.com/office/drawing/2014/main" id="{D6A3059B-AEF0-AB3F-AB62-12E7266ABB24}"/>
              </a:ext>
            </a:extLst>
          </p:cNvPr>
          <p:cNvSpPr txBox="1"/>
          <p:nvPr/>
        </p:nvSpPr>
        <p:spPr>
          <a:xfrm>
            <a:off x="8635066" y="5267929"/>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4" name="TextBox 23">
            <a:extLst>
              <a:ext uri="{FF2B5EF4-FFF2-40B4-BE49-F238E27FC236}">
                <a16:creationId xmlns:a16="http://schemas.microsoft.com/office/drawing/2014/main" id="{EB51E003-2323-FA96-AA38-3B47AD68FEF8}"/>
              </a:ext>
            </a:extLst>
          </p:cNvPr>
          <p:cNvSpPr txBox="1"/>
          <p:nvPr/>
        </p:nvSpPr>
        <p:spPr>
          <a:xfrm>
            <a:off x="7632718" y="3450469"/>
            <a:ext cx="78445" cy="159462"/>
          </a:xfrm>
          <a:prstGeom prst="rect">
            <a:avLst/>
          </a:prstGeom>
          <a:solidFill>
            <a:schemeClr val="bg1"/>
          </a:solidFill>
        </p:spPr>
        <p:txBody>
          <a:bodyPr wrap="square" lIns="0" tIns="36000" rIns="0" bIns="0" rtlCol="0">
            <a:spAutoFit/>
          </a:bodyPr>
          <a:lstStyle/>
          <a:p>
            <a:r>
              <a:rPr lang="es-ES_tradnl" sz="800" dirty="0"/>
              <a:t>1</a:t>
            </a:r>
          </a:p>
        </p:txBody>
      </p:sp>
    </p:spTree>
    <p:extLst>
      <p:ext uri="{BB962C8B-B14F-4D97-AF65-F5344CB8AC3E}">
        <p14:creationId xmlns:p14="http://schemas.microsoft.com/office/powerpoint/2010/main" val="546124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754907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2485851"/>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13305</TotalTime>
  <Words>5303</Words>
  <Application>Microsoft Macintosh PowerPoint</Application>
  <PresentationFormat>Widescreen</PresentationFormat>
  <Paragraphs>916</Paragraphs>
  <Slides>76</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Calisto MT</vt:lpstr>
      <vt:lpstr>Cambria Math</vt:lpstr>
      <vt:lpstr>NimbusRomNo9L</vt:lpstr>
      <vt:lpstr>Univers Condensed</vt:lpstr>
      <vt:lpstr>ChronicleVTI</vt:lpstr>
      <vt:lpstr>Regresión Lineal</vt:lpstr>
      <vt:lpstr>Lo que vimos la clase anterior…</vt:lpstr>
      <vt:lpstr>Aprendizaje Automático</vt:lpstr>
      <vt:lpstr>Datos</vt:lpstr>
      <vt:lpstr>Datos</vt:lpstr>
      <vt:lpstr>FORMAS DE APRENDIZAJE</vt:lpstr>
      <vt:lpstr>FORMAS DE APRENDIZAJE</vt:lpstr>
      <vt:lpstr>Aprendizaje supervisado</vt:lpstr>
      <vt:lpstr>Sesgo y Varianza</vt:lpstr>
      <vt:lpstr>Sesgo y Varianza</vt:lpstr>
      <vt:lpstr>Métricas de clasificación</vt:lpstr>
      <vt:lpstr>Métricas de clasificación</vt:lpstr>
      <vt:lpstr>Regresión</vt:lpstr>
      <vt:lpstr>Regresión</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Regresión Lineal</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Regresión Lasso y Ridge</vt:lpstr>
      <vt:lpstr>Regresión de Ridge y Lasso</vt:lpstr>
      <vt:lpstr>Regresión de Ridge</vt:lpstr>
      <vt:lpstr>Regresión de Ridge</vt:lpstr>
      <vt:lpstr>Regresión de Ridge</vt:lpstr>
      <vt:lpstr>Regresión de Ridge</vt:lpstr>
      <vt:lpstr>Regresión de Ridge</vt:lpstr>
      <vt:lpstr>Regresión de Ridge</vt:lpstr>
      <vt:lpstr>Regresión de Lasso</vt:lpstr>
      <vt:lpstr>Regresión de Lasso</vt:lpstr>
      <vt:lpstr>Regresión de Lasso</vt:lpstr>
      <vt:lpstr>Regresión de Lasso</vt:lpstr>
      <vt:lpstr>Regresión de Lasso</vt:lpstr>
      <vt:lpstr>Regresión de Lasso</vt:lpstr>
      <vt:lpstr>Regresión de Lasso</vt:lpstr>
      <vt:lpstr>Regresión de Lasso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242</cp:revision>
  <dcterms:created xsi:type="dcterms:W3CDTF">2024-01-28T21:07:34Z</dcterms:created>
  <dcterms:modified xsi:type="dcterms:W3CDTF">2024-03-28T17:50:32Z</dcterms:modified>
</cp:coreProperties>
</file>